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3.webp" ContentType="image/webp"/>
  <Override PartName="/ppt/media/image14.webp" ContentType="image/webp"/>
  <Override PartName="/ppt/media/image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6" r:id="rId4"/>
    <p:sldMasterId id="2147483671" r:id="rId5"/>
    <p:sldMasterId id="2147483676" r:id="rId6"/>
  </p:sldMasterIdLst>
  <p:notesMasterIdLst>
    <p:notesMasterId r:id="rId29"/>
  </p:notesMasterIdLst>
  <p:sldIdLst>
    <p:sldId id="259" r:id="rId7"/>
    <p:sldId id="262" r:id="rId8"/>
    <p:sldId id="265" r:id="rId9"/>
    <p:sldId id="268" r:id="rId10"/>
    <p:sldId id="271" r:id="rId11"/>
    <p:sldId id="274" r:id="rId12"/>
    <p:sldId id="277" r:id="rId13"/>
    <p:sldId id="338" r:id="rId14"/>
    <p:sldId id="339" r:id="rId15"/>
    <p:sldId id="340" r:id="rId16"/>
    <p:sldId id="280" r:id="rId17"/>
    <p:sldId id="283" r:id="rId18"/>
    <p:sldId id="286" r:id="rId19"/>
    <p:sldId id="289" r:id="rId20"/>
    <p:sldId id="292" r:id="rId21"/>
    <p:sldId id="295" r:id="rId22"/>
    <p:sldId id="298" r:id="rId23"/>
    <p:sldId id="342" r:id="rId24"/>
    <p:sldId id="301" r:id="rId25"/>
    <p:sldId id="304" r:id="rId26"/>
    <p:sldId id="307" r:id="rId27"/>
    <p:sldId id="310" r:id="rId28"/>
    <p:sldId id="313" r:id="rId30"/>
    <p:sldId id="316" r:id="rId31"/>
    <p:sldId id="358" r:id="rId32"/>
    <p:sldId id="331" r:id="rId33"/>
    <p:sldId id="334" r:id="rId34"/>
    <p:sldId id="337" r:id="rId35"/>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cSldViewPr>
  </p:slide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9" Type="http://schemas.openxmlformats.org/officeDocument/2006/relationships/tags" Target="tags/tag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z="1200" smtClean="0">
                <a:sym typeface="+mn-ea"/>
              </a:rPr>
              <a:t>Click to edit Master text style</a:t>
            </a:r>
            <a:endParaRPr lang="zh-CN" altLang="en-US" sz="1200" smtClean="0"/>
          </a:p>
          <a:p>
            <a:pPr lvl="1"/>
            <a:r>
              <a:rPr lang="zh-CN" altLang="en-US" sz="1200" smtClean="0">
                <a:sym typeface="+mn-ea"/>
              </a:rPr>
              <a:t>Second level</a:t>
            </a:r>
            <a:endParaRPr lang="zh-CN" altLang="en-US" sz="1200" smtClean="0"/>
          </a:p>
          <a:p>
            <a:pPr lvl="2"/>
            <a:r>
              <a:rPr lang="zh-CN" altLang="en-US" sz="1200" smtClean="0">
                <a:sym typeface="+mn-ea"/>
              </a:rPr>
              <a:t>Third level</a:t>
            </a:r>
            <a:endParaRPr lang="zh-CN" altLang="en-US" sz="1200" smtClean="0"/>
          </a:p>
          <a:p>
            <a:pPr lvl="3"/>
            <a:r>
              <a:rPr lang="zh-CN" altLang="en-US" sz="1200" smtClean="0">
                <a:sym typeface="+mn-ea"/>
              </a:rPr>
              <a:t>Fourth level</a:t>
            </a:r>
            <a:endParaRPr lang="zh-CN" altLang="en-US" sz="1200" smtClean="0"/>
          </a:p>
          <a:p>
            <a:pPr lvl="4"/>
            <a:r>
              <a:rPr lang="zh-CN" altLang="en-US" sz="1200" smtClean="0">
                <a:sym typeface="+mn-ea"/>
              </a:rPr>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p:nvPr>
            <p:ph type="sldImg" idx="2"/>
          </p:nvPr>
        </p:nvSpPr>
        <p:spPr/>
      </p:sp>
      <p:sp>
        <p:nvSpPr>
          <p:cNvPr id="3" name="Text Placeholder 2"/>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p:nvPr>
            <p:ph type="sldImg" idx="2"/>
          </p:nvPr>
        </p:nvSpPr>
        <p:spPr/>
      </p:sp>
      <p:sp>
        <p:nvSpPr>
          <p:cNvPr id="3" name="Text Placeholder 2"/>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43B0867B-8C2A-480D-A071-F4F6D1BC3472}"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B12F817B-42BF-4075-A6CF-A0E3E0CB25A7}"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1FA6A2A3-E9B2-4BF2-8532-2DBEAE9FDBAF}"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4706911" y="1700213"/>
            <a:ext cx="6645302" cy="2387600"/>
          </a:xfrm>
        </p:spPr>
        <p:txBody>
          <a:bodyPr anchor="b"/>
          <a:lstStyle>
            <a:lvl1pPr algn="l">
              <a:defRPr sz="6000">
                <a:solidFill>
                  <a:srgbClr val="877969"/>
                </a:solidFill>
              </a:defRPr>
            </a:lvl1p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4706911" y="4099368"/>
            <a:ext cx="6645302" cy="1655762"/>
          </a:xfrm>
        </p:spPr>
        <p:txBody>
          <a:bodyPr/>
          <a:lstStyle>
            <a:lvl1pPr marL="0" indent="0" algn="l">
              <a:buNone/>
              <a:defRPr sz="2400">
                <a:solidFill>
                  <a:srgbClr val="F4747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rcRect l="14281"/>
          <a:stretch>
            <a:fillRect/>
          </a:stretch>
        </p:blipFill>
        <p:spPr>
          <a:xfrm>
            <a:off x="0" y="464695"/>
            <a:ext cx="6178029" cy="6858000"/>
          </a:xfrm>
          <a:prstGeom prst="rect">
            <a:avLst/>
          </a:prstGeom>
        </p:spPr>
      </p:pic>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6613" y="1170092"/>
            <a:ext cx="10515600" cy="2852737"/>
          </a:xfrm>
        </p:spPr>
        <p:txBody>
          <a:bodyPr anchor="b"/>
          <a:lstStyle>
            <a:lvl1pPr algn="ctr">
              <a:defRPr sz="6000">
                <a:solidFill>
                  <a:srgbClr val="877969"/>
                </a:solidFill>
              </a:defRPr>
            </a:lvl1pPr>
          </a:lstStyle>
          <a:p>
            <a:r>
              <a:rPr lang="zh-CN" altLang="en-US" smtClean="0"/>
              <a:t>Click to edit Master title style</a:t>
            </a:r>
            <a:endParaRPr lang="zh-CN" altLang="en-US" smtClean="0"/>
          </a:p>
        </p:txBody>
      </p:sp>
      <p:sp>
        <p:nvSpPr>
          <p:cNvPr id="3" name="文本占位符 2"/>
          <p:cNvSpPr>
            <a:spLocks noGrp="1"/>
          </p:cNvSpPr>
          <p:nvPr>
            <p:ph type="body" idx="1" hasCustomPrompt="1"/>
          </p:nvPr>
        </p:nvSpPr>
        <p:spPr>
          <a:xfrm>
            <a:off x="836613" y="4049817"/>
            <a:ext cx="10515600" cy="1500187"/>
          </a:xfrm>
        </p:spPr>
        <p:txBody>
          <a:bodyPr/>
          <a:lstStyle>
            <a:lvl1pPr marL="0" indent="0" algn="ctr">
              <a:buNone/>
              <a:defRPr sz="2400">
                <a:solidFill>
                  <a:srgbClr val="F4747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Click to edit Master text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3088062">
            <a:off x="5226404" y="1455578"/>
            <a:ext cx="1457204" cy="1508939"/>
          </a:xfrm>
          <a:prstGeom prst="rect">
            <a:avLst/>
          </a:prstGeom>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877969"/>
                </a:solidFill>
              </a:defRPr>
            </a:lvl1pPr>
          </a:lstStyle>
          <a:p>
            <a:r>
              <a:rPr lang="zh-CN" altLang="en-US" smtClean="0"/>
              <a:t>Click to edit Master title style</a:t>
            </a:r>
            <a:endParaRPr lang="zh-CN" altLang="en-US" smtClean="0"/>
          </a:p>
        </p:txBody>
      </p:sp>
      <p:sp>
        <p:nvSpPr>
          <p:cNvPr id="3" name="日期占位符 2"/>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72958"/>
          <a:stretch>
            <a:fillRect/>
          </a:stretch>
        </p:blipFill>
        <p:spPr>
          <a:xfrm>
            <a:off x="-12879" y="0"/>
            <a:ext cx="1208454" cy="1996225"/>
          </a:xfrm>
          <a:prstGeom prst="rect">
            <a:avLst/>
          </a:prstGeom>
        </p:spPr>
      </p:pic>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C205B0-AD67-413D-8CB1-9851EE1363CE}" type="slidenum">
              <a:rPr lang="zh-CN" altLang="en-US" smtClean="0"/>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4706911" y="1700213"/>
            <a:ext cx="6645302" cy="2387600"/>
          </a:xfrm>
        </p:spPr>
        <p:txBody>
          <a:bodyPr anchor="b"/>
          <a:lstStyle>
            <a:lvl1pPr algn="l">
              <a:defRPr sz="6000">
                <a:solidFill>
                  <a:srgbClr val="877969"/>
                </a:solidFill>
              </a:defRPr>
            </a:lvl1p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4706911" y="4099368"/>
            <a:ext cx="6645302" cy="1655762"/>
          </a:xfrm>
        </p:spPr>
        <p:txBody>
          <a:bodyPr/>
          <a:lstStyle>
            <a:lvl1pPr marL="0" indent="0" algn="l">
              <a:buNone/>
              <a:defRPr sz="2400">
                <a:solidFill>
                  <a:srgbClr val="F4747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rcRect l="14281"/>
          <a:stretch>
            <a:fillRect/>
          </a:stretch>
        </p:blipFill>
        <p:spPr>
          <a:xfrm>
            <a:off x="0" y="464695"/>
            <a:ext cx="6178029" cy="6858000"/>
          </a:xfrm>
          <a:prstGeom prst="rect">
            <a:avLst/>
          </a:prstGeom>
        </p:spPr>
      </p:pic>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6613" y="1170092"/>
            <a:ext cx="10515600" cy="2852737"/>
          </a:xfrm>
        </p:spPr>
        <p:txBody>
          <a:bodyPr anchor="b"/>
          <a:lstStyle>
            <a:lvl1pPr algn="ctr">
              <a:defRPr sz="6000">
                <a:solidFill>
                  <a:srgbClr val="877969"/>
                </a:solidFill>
              </a:defRPr>
            </a:lvl1pPr>
          </a:lstStyle>
          <a:p>
            <a:r>
              <a:rPr lang="zh-CN" altLang="en-US" smtClean="0"/>
              <a:t>Click to edit Master title style</a:t>
            </a:r>
            <a:endParaRPr lang="zh-CN" altLang="en-US" smtClean="0"/>
          </a:p>
        </p:txBody>
      </p:sp>
      <p:sp>
        <p:nvSpPr>
          <p:cNvPr id="3" name="文本占位符 2"/>
          <p:cNvSpPr>
            <a:spLocks noGrp="1"/>
          </p:cNvSpPr>
          <p:nvPr>
            <p:ph type="body" idx="1" hasCustomPrompt="1"/>
          </p:nvPr>
        </p:nvSpPr>
        <p:spPr>
          <a:xfrm>
            <a:off x="836613" y="4049817"/>
            <a:ext cx="10515600" cy="1500187"/>
          </a:xfrm>
        </p:spPr>
        <p:txBody>
          <a:bodyPr/>
          <a:lstStyle>
            <a:lvl1pPr marL="0" indent="0" algn="ctr">
              <a:buNone/>
              <a:defRPr sz="2400">
                <a:solidFill>
                  <a:srgbClr val="F4747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Click to edit Master text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3088062">
            <a:off x="5226404" y="1455578"/>
            <a:ext cx="1457204" cy="1508939"/>
          </a:xfrm>
          <a:prstGeom prst="rect">
            <a:avLst/>
          </a:prstGeom>
        </p:spPr>
      </p:pic>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877969"/>
                </a:solidFill>
              </a:defRPr>
            </a:lvl1pPr>
          </a:lstStyle>
          <a:p>
            <a:r>
              <a:rPr lang="zh-CN" altLang="en-US" smtClean="0"/>
              <a:t>Click to edit Master title style</a:t>
            </a:r>
            <a:endParaRPr lang="zh-CN" altLang="en-US" smtClean="0"/>
          </a:p>
        </p:txBody>
      </p:sp>
      <p:sp>
        <p:nvSpPr>
          <p:cNvPr id="3" name="日期占位符 2"/>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72958"/>
          <a:stretch>
            <a:fillRect/>
          </a:stretch>
        </p:blipFill>
        <p:spPr>
          <a:xfrm>
            <a:off x="-12879" y="0"/>
            <a:ext cx="1208454" cy="1996225"/>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77F48549-7F4E-4CFD-9EFA-9C6E38233FFF}"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C205B0-AD67-413D-8CB1-9851EE1363CE}" type="slidenum">
              <a:rPr lang="zh-CN" altLang="en-US" smtClean="0"/>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4706911" y="1700213"/>
            <a:ext cx="6645302" cy="2387600"/>
          </a:xfrm>
        </p:spPr>
        <p:txBody>
          <a:bodyPr anchor="b"/>
          <a:lstStyle>
            <a:lvl1pPr algn="l">
              <a:defRPr sz="6000">
                <a:solidFill>
                  <a:srgbClr val="877969"/>
                </a:solidFill>
              </a:defRPr>
            </a:lvl1pPr>
          </a:lstStyle>
          <a:p>
            <a:r>
              <a:rPr lang="zh-CN" altLang="en-US"/>
              <a:t>Click to edit Master title style</a:t>
            </a:r>
            <a:endParaRPr lang="zh-CN" altLang="en-US"/>
          </a:p>
        </p:txBody>
      </p:sp>
      <p:sp>
        <p:nvSpPr>
          <p:cNvPr id="3" name="副标题 2"/>
          <p:cNvSpPr>
            <a:spLocks noGrp="1"/>
          </p:cNvSpPr>
          <p:nvPr>
            <p:ph type="subTitle" idx="1" hasCustomPrompt="1"/>
          </p:nvPr>
        </p:nvSpPr>
        <p:spPr>
          <a:xfrm>
            <a:off x="4706911" y="4099368"/>
            <a:ext cx="6645302" cy="1655762"/>
          </a:xfrm>
        </p:spPr>
        <p:txBody>
          <a:bodyPr/>
          <a:lstStyle>
            <a:lvl1pPr marL="0" indent="0" algn="l">
              <a:buNone/>
              <a:defRPr sz="2400">
                <a:solidFill>
                  <a:srgbClr val="F4747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Click to edit Master title style</a:t>
            </a:r>
            <a:endParaRPr lang="zh-CN" altLang="en-US"/>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rcRect l="14281"/>
          <a:stretch>
            <a:fillRect/>
          </a:stretch>
        </p:blipFill>
        <p:spPr>
          <a:xfrm>
            <a:off x="0" y="464695"/>
            <a:ext cx="6178029" cy="6858000"/>
          </a:xfrm>
          <a:prstGeom prst="rect">
            <a:avLst/>
          </a:prstGeom>
        </p:spPr>
      </p:pic>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6613" y="1170092"/>
            <a:ext cx="10515600" cy="2852737"/>
          </a:xfrm>
        </p:spPr>
        <p:txBody>
          <a:bodyPr anchor="b"/>
          <a:lstStyle>
            <a:lvl1pPr algn="ctr">
              <a:defRPr sz="6000">
                <a:solidFill>
                  <a:srgbClr val="877969"/>
                </a:solidFill>
              </a:defRPr>
            </a:lvl1pPr>
          </a:lstStyle>
          <a:p>
            <a:r>
              <a:rPr lang="zh-CN" altLang="en-US"/>
              <a:t>Click to edit Master title style</a:t>
            </a:r>
            <a:endParaRPr lang="zh-CN" altLang="en-US"/>
          </a:p>
        </p:txBody>
      </p:sp>
      <p:sp>
        <p:nvSpPr>
          <p:cNvPr id="3" name="文本占位符 2"/>
          <p:cNvSpPr>
            <a:spLocks noGrp="1"/>
          </p:cNvSpPr>
          <p:nvPr>
            <p:ph type="body" idx="1" hasCustomPrompt="1"/>
          </p:nvPr>
        </p:nvSpPr>
        <p:spPr>
          <a:xfrm>
            <a:off x="836613" y="4049817"/>
            <a:ext cx="10515600" cy="1500187"/>
          </a:xfrm>
        </p:spPr>
        <p:txBody>
          <a:bodyPr/>
          <a:lstStyle>
            <a:lvl1pPr marL="0" indent="0" algn="ctr">
              <a:buNone/>
              <a:defRPr sz="2400">
                <a:solidFill>
                  <a:srgbClr val="F4747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Click to edit Master text style</a:t>
            </a:r>
            <a:endParaRPr lang="zh-CN" altLang="en-US"/>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3088062">
            <a:off x="5226404" y="1455578"/>
            <a:ext cx="1457204" cy="1508939"/>
          </a:xfrm>
          <a:prstGeom prst="rect">
            <a:avLst/>
          </a:prstGeom>
        </p:spPr>
      </p:pic>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877969"/>
                </a:solidFill>
              </a:defRPr>
            </a:lvl1pPr>
          </a:lstStyle>
          <a:p>
            <a:r>
              <a:rPr lang="zh-CN" altLang="en-US"/>
              <a:t>Click to edit Master title style</a:t>
            </a:r>
            <a:endParaRPr lang="zh-CN" altLang="en-US"/>
          </a:p>
        </p:txBody>
      </p:sp>
      <p:sp>
        <p:nvSpPr>
          <p:cNvPr id="3" name="日期占位符 2"/>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72958"/>
          <a:stretch>
            <a:fillRect/>
          </a:stretch>
        </p:blipFill>
        <p:spPr>
          <a:xfrm>
            <a:off x="-12879" y="0"/>
            <a:ext cx="1208454" cy="1996225"/>
          </a:xfrm>
          <a:prstGeom prst="rect">
            <a:avLst/>
          </a:prstGeom>
        </p:spPr>
      </p:pic>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C205B0-AD67-413D-8CB1-9851EE1363CE}" type="slidenum">
              <a:rPr lang="zh-CN" altLang="en-US" smtClean="0"/>
            </a:fld>
            <a:endParaRPr lang="zh-CN" alt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4706911" y="1700213"/>
            <a:ext cx="6645302" cy="2387600"/>
          </a:xfrm>
        </p:spPr>
        <p:txBody>
          <a:bodyPr anchor="b"/>
          <a:lstStyle>
            <a:lvl1pPr algn="l">
              <a:defRPr sz="6000">
                <a:solidFill>
                  <a:srgbClr val="877969"/>
                </a:solidFill>
              </a:defRPr>
            </a:lvl1p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4706911" y="4099368"/>
            <a:ext cx="6645302" cy="1655762"/>
          </a:xfrm>
        </p:spPr>
        <p:txBody>
          <a:bodyPr/>
          <a:lstStyle>
            <a:lvl1pPr marL="0" indent="0" algn="l">
              <a:buNone/>
              <a:defRPr sz="2400">
                <a:solidFill>
                  <a:srgbClr val="F4747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rcRect l="14281"/>
          <a:stretch>
            <a:fillRect/>
          </a:stretch>
        </p:blipFill>
        <p:spPr>
          <a:xfrm>
            <a:off x="0" y="464695"/>
            <a:ext cx="6178029" cy="6858000"/>
          </a:xfrm>
          <a:prstGeom prst="rect">
            <a:avLst/>
          </a:prstGeom>
        </p:spPr>
      </p:pic>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6613" y="1170092"/>
            <a:ext cx="10515600" cy="2852737"/>
          </a:xfrm>
        </p:spPr>
        <p:txBody>
          <a:bodyPr anchor="b"/>
          <a:lstStyle>
            <a:lvl1pPr algn="ctr">
              <a:defRPr sz="6000">
                <a:solidFill>
                  <a:srgbClr val="877969"/>
                </a:solidFill>
              </a:defRPr>
            </a:lvl1pPr>
          </a:lstStyle>
          <a:p>
            <a:r>
              <a:rPr lang="zh-CN" altLang="en-US" smtClean="0"/>
              <a:t>Click to edit Master title style</a:t>
            </a:r>
            <a:endParaRPr lang="zh-CN" altLang="en-US" smtClean="0"/>
          </a:p>
        </p:txBody>
      </p:sp>
      <p:sp>
        <p:nvSpPr>
          <p:cNvPr id="3" name="文本占位符 2"/>
          <p:cNvSpPr>
            <a:spLocks noGrp="1"/>
          </p:cNvSpPr>
          <p:nvPr>
            <p:ph type="body" idx="1" hasCustomPrompt="1"/>
          </p:nvPr>
        </p:nvSpPr>
        <p:spPr>
          <a:xfrm>
            <a:off x="836613" y="4049817"/>
            <a:ext cx="10515600" cy="1500187"/>
          </a:xfrm>
        </p:spPr>
        <p:txBody>
          <a:bodyPr/>
          <a:lstStyle>
            <a:lvl1pPr marL="0" indent="0" algn="ctr">
              <a:buNone/>
              <a:defRPr sz="2400">
                <a:solidFill>
                  <a:srgbClr val="F4747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Click to edit Master text style</a:t>
            </a:r>
            <a:endParaRPr lang="zh-CN" altLang="en-US" smtClean="0"/>
          </a:p>
        </p:txBody>
      </p:sp>
      <p:sp>
        <p:nvSpPr>
          <p:cNvPr id="4" name="日期占位符 3"/>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3088062">
            <a:off x="5226404" y="1455578"/>
            <a:ext cx="1457204" cy="1508939"/>
          </a:xfrm>
          <a:prstGeom prst="rect">
            <a:avLst/>
          </a:prstGeom>
        </p:spPr>
      </p:pic>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877969"/>
                </a:solidFill>
              </a:defRPr>
            </a:lvl1pPr>
          </a:lstStyle>
          <a:p>
            <a:r>
              <a:rPr lang="zh-CN" altLang="en-US" smtClean="0"/>
              <a:t>Click to edit Master title style</a:t>
            </a:r>
            <a:endParaRPr lang="zh-CN" altLang="en-US" smtClean="0"/>
          </a:p>
        </p:txBody>
      </p:sp>
      <p:sp>
        <p:nvSpPr>
          <p:cNvPr id="3" name="日期占位符 2"/>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C205B0-AD67-413D-8CB1-9851EE1363CE}"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72958"/>
          <a:stretch>
            <a:fillRect/>
          </a:stretch>
        </p:blipFill>
        <p:spPr>
          <a:xfrm>
            <a:off x="-12879" y="0"/>
            <a:ext cx="1208454" cy="1996225"/>
          </a:xfrm>
          <a:prstGeom prst="rect">
            <a:avLst/>
          </a:prstGeom>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B265C-7EE3-42FB-A0DB-6EEF213E155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C205B0-AD67-413D-8CB1-9851EE1363CE}" type="slidenum">
              <a:rPr lang="zh-CN" altLang="en-US" smtClean="0"/>
            </a:fld>
            <a:endParaRPr lang="zh-CN" alt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1B517AA7-91FA-469C-A33E-927A3F5370B9}"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7280F5CE-FB2E-4405-9678-882084014FCA}"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EAD0B799-6F9A-4B38-9BFB-66FF6A28F7E4}"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66A32066-BB5F-4AC6-B806-62DA68255573}"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B64FBC45-7218-44A1-8CB2-582ADB7D3B0A}"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29596153-7ACE-45C8-AD18-03D6D53641D7}"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F7CB8DEA-3E9B-46CE-A8D4-4C61D23B7FFF}"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3B265C-7EE3-42FB-A0DB-6EEF213E155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C205B0-AD67-413D-8CB1-9851EE1363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3B265C-7EE3-42FB-A0DB-6EEF213E155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C205B0-AD67-413D-8CB1-9851EE1363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Click to edit Master title style</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Click to edit Master text style</a:t>
            </a:r>
            <a:endParaRPr lang="zh-CN" altLang="en-US"/>
          </a:p>
          <a:p>
            <a:pPr lvl="1"/>
            <a:r>
              <a:rPr lang="zh-CN" altLang="en-US"/>
              <a:t>Second level</a:t>
            </a:r>
            <a:endParaRPr lang="zh-CN" altLang="en-US"/>
          </a:p>
          <a:p>
            <a:pPr lvl="2"/>
            <a:r>
              <a:rPr lang="zh-CN" altLang="en-US"/>
              <a:t>Third level</a:t>
            </a:r>
            <a:endParaRPr lang="zh-CN" altLang="en-US"/>
          </a:p>
          <a:p>
            <a:pPr lvl="3"/>
            <a:r>
              <a:rPr lang="zh-CN" altLang="en-US"/>
              <a:t>Fourth level</a:t>
            </a:r>
            <a:endParaRPr lang="zh-CN" altLang="en-US"/>
          </a:p>
          <a:p>
            <a:pPr lvl="4"/>
            <a:r>
              <a:rPr lang="zh-CN" altLang="en-US"/>
              <a:t>Fifth level</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3B265C-7EE3-42FB-A0DB-6EEF213E155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C205B0-AD67-413D-8CB1-9851EE1363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3B265C-7EE3-42FB-A0DB-6EEF213E155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C205B0-AD67-413D-8CB1-9851EE1363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1.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3.webp"/><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5.jpeg"/><Relationship Id="rId1" Type="http://schemas.openxmlformats.org/officeDocument/2006/relationships/image" Target="../media/image14.web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7.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653665" y="3288665"/>
            <a:ext cx="8698230" cy="1127760"/>
          </a:xfrm>
        </p:spPr>
        <p:txBody>
          <a:bodyPr/>
          <a:lstStyle/>
          <a:p>
            <a:r>
              <a:rPr lang="en-US" altLang="zh-CN"/>
              <a:t>Autism Sprectrum Disorder</a:t>
            </a:r>
            <a:endParaRPr lang="zh-CN"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Signs of Autism</a:t>
            </a:r>
            <a:endParaRPr lang="zh-CN" altLang="en-US"/>
          </a:p>
        </p:txBody>
      </p:sp>
      <p:pic>
        <p:nvPicPr>
          <p:cNvPr id="104" name="Picture 103"/>
          <p:cNvPicPr/>
          <p:nvPr/>
        </p:nvPicPr>
        <p:blipFill>
          <a:blip r:embed="rId1"/>
          <a:stretch>
            <a:fillRect/>
          </a:stretch>
        </p:blipFill>
        <p:spPr>
          <a:xfrm>
            <a:off x="5265420" y="365125"/>
            <a:ext cx="6913880" cy="5450840"/>
          </a:xfrm>
          <a:prstGeom prst="rect">
            <a:avLst/>
          </a:prstGeom>
          <a:noFill/>
          <a:ln w="9525">
            <a:noFill/>
          </a:ln>
        </p:spPr>
      </p:pic>
      <p:sp>
        <p:nvSpPr>
          <p:cNvPr id="15" name="Text Box 14"/>
          <p:cNvSpPr txBox="1"/>
          <p:nvPr/>
        </p:nvSpPr>
        <p:spPr>
          <a:xfrm>
            <a:off x="939165" y="1263650"/>
            <a:ext cx="5080635" cy="5367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spcBef>
                <a:spcPts val="0"/>
              </a:spcBef>
              <a:spcAft>
                <a:spcPts val="0"/>
              </a:spcAft>
              <a:buFont typeface="Arial" panose="020B0604020202020204" pitchFamily="34" charset="0"/>
              <a:buChar char="•"/>
            </a:pPr>
            <a:r>
              <a:rPr lang="en-US" sz="2400"/>
              <a:t>Not responding</a:t>
            </a:r>
            <a:endParaRPr lang="en-US" sz="2400"/>
          </a:p>
          <a:p>
            <a:pPr marL="285750" indent="-285750">
              <a:lnSpc>
                <a:spcPct val="130000"/>
              </a:lnSpc>
              <a:spcBef>
                <a:spcPts val="0"/>
              </a:spcBef>
              <a:spcAft>
                <a:spcPts val="0"/>
              </a:spcAft>
              <a:buFont typeface="Arial" panose="020B0604020202020204" pitchFamily="34" charset="0"/>
              <a:buChar char="•"/>
            </a:pPr>
            <a:r>
              <a:rPr lang="en-US" sz="2400"/>
              <a:t>Hysterics</a:t>
            </a:r>
            <a:endParaRPr lang="en-US" sz="2400"/>
          </a:p>
          <a:p>
            <a:pPr marL="285750" indent="-285750">
              <a:lnSpc>
                <a:spcPct val="130000"/>
              </a:lnSpc>
              <a:spcBef>
                <a:spcPts val="0"/>
              </a:spcBef>
              <a:spcAft>
                <a:spcPts val="0"/>
              </a:spcAft>
              <a:buFont typeface="Arial" panose="020B0604020202020204" pitchFamily="34" charset="0"/>
              <a:buChar char="•"/>
            </a:pPr>
            <a:r>
              <a:rPr lang="en-US" sz="2400"/>
              <a:t>Prefer to Play alone</a:t>
            </a:r>
            <a:endParaRPr lang="en-US" sz="2400"/>
          </a:p>
          <a:p>
            <a:pPr marL="285750" indent="-285750">
              <a:lnSpc>
                <a:spcPct val="130000"/>
              </a:lnSpc>
              <a:spcBef>
                <a:spcPts val="0"/>
              </a:spcBef>
              <a:spcAft>
                <a:spcPts val="0"/>
              </a:spcAft>
              <a:buFont typeface="Arial" panose="020B0604020202020204" pitchFamily="34" charset="0"/>
              <a:buChar char="•"/>
            </a:pPr>
            <a:r>
              <a:rPr lang="en-US" sz="2400"/>
              <a:t>Learning Disability</a:t>
            </a:r>
            <a:endParaRPr lang="en-US" sz="2400"/>
          </a:p>
          <a:p>
            <a:pPr marL="285750" indent="-285750">
              <a:lnSpc>
                <a:spcPct val="130000"/>
              </a:lnSpc>
              <a:spcBef>
                <a:spcPts val="0"/>
              </a:spcBef>
              <a:spcAft>
                <a:spcPts val="0"/>
              </a:spcAft>
              <a:buFont typeface="Arial" panose="020B0604020202020204" pitchFamily="34" charset="0"/>
              <a:buChar char="•"/>
            </a:pPr>
            <a:r>
              <a:rPr lang="en-US" sz="2400"/>
              <a:t>Dyspraxia</a:t>
            </a:r>
            <a:endParaRPr lang="en-US" sz="2400"/>
          </a:p>
          <a:p>
            <a:pPr marL="285750" indent="-285750">
              <a:lnSpc>
                <a:spcPct val="130000"/>
              </a:lnSpc>
              <a:spcBef>
                <a:spcPts val="0"/>
              </a:spcBef>
              <a:spcAft>
                <a:spcPts val="0"/>
              </a:spcAft>
              <a:buFont typeface="Arial" panose="020B0604020202020204" pitchFamily="34" charset="0"/>
              <a:buChar char="•"/>
            </a:pPr>
            <a:r>
              <a:rPr lang="en-US" sz="2400"/>
              <a:t>ADHD (</a:t>
            </a:r>
            <a:r>
              <a:rPr lang="en-US"/>
              <a:t>attention deficit hyperactivity disorder</a:t>
            </a:r>
            <a:r>
              <a:rPr lang="en-US" sz="2400"/>
              <a:t>)</a:t>
            </a:r>
            <a:endParaRPr lang="en-US" sz="2400"/>
          </a:p>
          <a:p>
            <a:pPr marL="285750" indent="-285750">
              <a:lnSpc>
                <a:spcPct val="130000"/>
              </a:lnSpc>
              <a:spcBef>
                <a:spcPts val="0"/>
              </a:spcBef>
              <a:spcAft>
                <a:spcPts val="0"/>
              </a:spcAft>
              <a:buFont typeface="Arial" panose="020B0604020202020204" pitchFamily="34" charset="0"/>
              <a:buChar char="•"/>
            </a:pPr>
            <a:r>
              <a:rPr lang="en-US" sz="2400"/>
              <a:t>Depression</a:t>
            </a:r>
            <a:endParaRPr lang="en-US" sz="2400"/>
          </a:p>
          <a:p>
            <a:pPr marL="285750" indent="-285750">
              <a:lnSpc>
                <a:spcPct val="130000"/>
              </a:lnSpc>
              <a:spcBef>
                <a:spcPts val="0"/>
              </a:spcBef>
              <a:spcAft>
                <a:spcPts val="0"/>
              </a:spcAft>
              <a:buFont typeface="Arial" panose="020B0604020202020204" pitchFamily="34" charset="0"/>
              <a:buChar char="•"/>
            </a:pPr>
            <a:r>
              <a:rPr lang="en-US" sz="2400"/>
              <a:t>Obsessive complusive disorder</a:t>
            </a:r>
            <a:endParaRPr lang="en-US" sz="2400"/>
          </a:p>
          <a:p>
            <a:pPr marL="285750" indent="-285750">
              <a:lnSpc>
                <a:spcPct val="130000"/>
              </a:lnSpc>
              <a:spcBef>
                <a:spcPts val="0"/>
              </a:spcBef>
              <a:spcAft>
                <a:spcPts val="0"/>
              </a:spcAft>
              <a:buFont typeface="Arial" panose="020B0604020202020204" pitchFamily="34" charset="0"/>
              <a:buChar char="•"/>
            </a:pPr>
            <a:r>
              <a:rPr lang="en-US" sz="2400"/>
              <a:t>Sleep problem</a:t>
            </a:r>
            <a:endParaRPr lang="en-US" sz="2400"/>
          </a:p>
          <a:p>
            <a:pPr marL="285750" indent="-285750">
              <a:lnSpc>
                <a:spcPct val="130000"/>
              </a:lnSpc>
              <a:spcBef>
                <a:spcPts val="0"/>
              </a:spcBef>
              <a:spcAft>
                <a:spcPts val="0"/>
              </a:spcAft>
              <a:buFont typeface="Arial" panose="020B0604020202020204" pitchFamily="34" charset="0"/>
              <a:buChar char="•"/>
            </a:pPr>
            <a:r>
              <a:rPr lang="en-US" sz="2400"/>
              <a:t>Rejecting cuddles</a:t>
            </a:r>
            <a:endParaRPr lang="en-US" sz="2400"/>
          </a:p>
          <a:p>
            <a:pPr marL="285750" indent="-285750">
              <a:lnSpc>
                <a:spcPct val="130000"/>
              </a:lnSpc>
              <a:spcBef>
                <a:spcPts val="0"/>
              </a:spcBef>
              <a:spcAft>
                <a:spcPts val="0"/>
              </a:spcAft>
              <a:buFont typeface="Arial" panose="020B0604020202020204" pitchFamily="34" charset="0"/>
              <a:buChar char="•"/>
            </a:pPr>
            <a:r>
              <a:rPr lang="en-US" sz="2400"/>
              <a:t>Tiptoering</a:t>
            </a:r>
            <a:endParaRPr lang="en-US" sz="240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Treatment therapies for autism</a:t>
            </a:r>
            <a:endParaRPr lang="zh-CN" altLang="en-US"/>
          </a:p>
        </p:txBody>
      </p:sp>
      <p:sp>
        <p:nvSpPr>
          <p:cNvPr id="15" name="Text Box 14"/>
          <p:cNvSpPr txBox="1"/>
          <p:nvPr/>
        </p:nvSpPr>
        <p:spPr>
          <a:xfrm>
            <a:off x="963930" y="1470025"/>
            <a:ext cx="8312785" cy="49028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a:t>Therapy sessions are meetings with patients with a goal to improve some aspects of their life.</a:t>
            </a:r>
            <a:r>
              <a:rPr lang="en-IN" altLang="en-US" sz="2000"/>
              <a:t>I</a:t>
            </a:r>
            <a:r>
              <a:rPr lang="en-US" sz="2000"/>
              <a:t>nitiating it early may help to improve skills and resolve their symptoms. </a:t>
            </a:r>
            <a:r>
              <a:rPr lang="en-IN" altLang="en-US" sz="2000"/>
              <a:t>Some of them are mentioned below:</a:t>
            </a:r>
            <a:endParaRPr lang="en-US" sz="2000"/>
          </a:p>
          <a:p>
            <a:pPr algn="l"/>
            <a:endParaRPr lang="en-US" sz="2000"/>
          </a:p>
          <a:p>
            <a:pPr algn="l"/>
            <a:r>
              <a:rPr lang="en-US" sz="2400" b="1"/>
              <a:t>Socially Assistive Robotics (SAR):</a:t>
            </a:r>
            <a:endParaRPr lang="en-US" sz="2000"/>
          </a:p>
          <a:p>
            <a:pPr algn="l"/>
            <a:r>
              <a:rPr lang="en-IN" altLang="en-US" sz="2000"/>
              <a:t>It </a:t>
            </a:r>
            <a:r>
              <a:rPr lang="en-US" sz="2000"/>
              <a:t>refers to </a:t>
            </a:r>
            <a:r>
              <a:rPr lang="en-IN" altLang="en-US" sz="2000"/>
              <a:t>the</a:t>
            </a:r>
            <a:r>
              <a:rPr lang="en-US" sz="2000"/>
              <a:t> robotics that focuses on developing robots designed to interact</a:t>
            </a:r>
            <a:r>
              <a:rPr lang="en-IN" altLang="en-US" sz="2000"/>
              <a:t> </a:t>
            </a:r>
            <a:endParaRPr lang="en-IN" altLang="en-US" sz="2000"/>
          </a:p>
          <a:p>
            <a:pPr algn="l"/>
            <a:r>
              <a:rPr lang="en-US" sz="2000"/>
              <a:t>with humans in emotionally intelligent manner.</a:t>
            </a:r>
            <a:endParaRPr lang="en-US" sz="2000"/>
          </a:p>
          <a:p>
            <a:pPr algn="l"/>
            <a:r>
              <a:rPr lang="en-US" sz="2000"/>
              <a:t>They teach and demonstrate socially beneficial behaviors. This tool assists children in expressing themselves </a:t>
            </a:r>
            <a:r>
              <a:rPr lang="en-IN" altLang="en-US" sz="2000"/>
              <a:t>in a better way</a:t>
            </a:r>
            <a:r>
              <a:rPr lang="en-US" sz="2000"/>
              <a:t>.</a:t>
            </a:r>
            <a:endParaRPr lang="en-US" sz="2000"/>
          </a:p>
          <a:p>
            <a:pPr algn="l"/>
            <a:endParaRPr lang="en-US" sz="2000"/>
          </a:p>
          <a:p>
            <a:pPr algn="l"/>
            <a:r>
              <a:rPr lang="en-US" sz="2400" b="1"/>
              <a:t>Nutrition therapy:</a:t>
            </a:r>
            <a:endParaRPr lang="en-US" sz="2000"/>
          </a:p>
          <a:p>
            <a:pPr algn="l"/>
            <a:r>
              <a:rPr lang="en-US" sz="2000"/>
              <a:t>It is typically conducted by registered dietitians</a:t>
            </a:r>
            <a:r>
              <a:rPr lang="en-IN" altLang="en-US" sz="2000"/>
              <a:t>.</a:t>
            </a:r>
            <a:r>
              <a:rPr lang="en-US" sz="2000"/>
              <a:t>Getting enough vitamins, minerals, and healthy fats from food is really important. A good diet can help manage</a:t>
            </a:r>
            <a:r>
              <a:rPr lang="en-IN" altLang="en-US" sz="2000"/>
              <a:t> </a:t>
            </a:r>
            <a:r>
              <a:rPr lang="en-US" sz="2000"/>
              <a:t>some of the symptoms of autism and keep them under control.</a:t>
            </a:r>
            <a:endParaRPr lang="en-US" sz="2000"/>
          </a:p>
          <a:p>
            <a:pPr algn="l"/>
            <a:endParaRPr lang="en-US" sz="2000"/>
          </a:p>
          <a:p>
            <a:pPr algn="l"/>
            <a:endParaRPr lang="en-US" sz="2000"/>
          </a:p>
          <a:p>
            <a:pPr algn="l"/>
            <a:endParaRPr lang="en-US" sz="2000"/>
          </a:p>
          <a:p>
            <a:pPr algn="l"/>
            <a:endParaRPr lang="en-US" sz="2000"/>
          </a:p>
          <a:p>
            <a:endParaRPr lang="en-US" sz="2000"/>
          </a:p>
        </p:txBody>
      </p:sp>
      <p:pic>
        <p:nvPicPr>
          <p:cNvPr id="2" name="Picture 1" descr="download"/>
          <p:cNvPicPr>
            <a:picLocks noChangeAspect="1"/>
          </p:cNvPicPr>
          <p:nvPr/>
        </p:nvPicPr>
        <p:blipFill>
          <a:blip r:embed="rId1"/>
          <a:stretch>
            <a:fillRect/>
          </a:stretch>
        </p:blipFill>
        <p:spPr>
          <a:xfrm>
            <a:off x="9069705" y="1557020"/>
            <a:ext cx="2715260" cy="1564640"/>
          </a:xfrm>
          <a:prstGeom prst="rect">
            <a:avLst/>
          </a:prstGeom>
        </p:spPr>
      </p:pic>
      <p:pic>
        <p:nvPicPr>
          <p:cNvPr id="3" name="Picture 2" descr="download1"/>
          <p:cNvPicPr>
            <a:picLocks noChangeAspect="1"/>
          </p:cNvPicPr>
          <p:nvPr/>
        </p:nvPicPr>
        <p:blipFill>
          <a:blip r:embed="rId2"/>
          <a:stretch>
            <a:fillRect/>
          </a:stretch>
        </p:blipFill>
        <p:spPr>
          <a:xfrm>
            <a:off x="9069705" y="4077335"/>
            <a:ext cx="2715895" cy="1811655"/>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sym typeface="+mn-ea"/>
              </a:rPr>
              <a:t>Treatment therapies for autism</a:t>
            </a:r>
            <a:endParaRPr lang="zh-CN" altLang="en-US"/>
          </a:p>
        </p:txBody>
      </p:sp>
      <p:sp>
        <p:nvSpPr>
          <p:cNvPr id="7" name="Text Box 6"/>
          <p:cNvSpPr txBox="1"/>
          <p:nvPr/>
        </p:nvSpPr>
        <p:spPr>
          <a:xfrm>
            <a:off x="907415" y="1835150"/>
            <a:ext cx="7090410" cy="39077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000">
              <a:sym typeface="+mn-ea"/>
            </a:endParaRPr>
          </a:p>
          <a:p>
            <a:pPr algn="l"/>
            <a:r>
              <a:rPr lang="en-US" sz="2400" b="1">
                <a:sym typeface="+mn-ea"/>
              </a:rPr>
              <a:t>Speech Therapy:</a:t>
            </a:r>
            <a:endParaRPr lang="en-US" sz="2400" b="1"/>
          </a:p>
          <a:p>
            <a:pPr algn="l"/>
            <a:r>
              <a:rPr lang="en-US" sz="2000">
                <a:sym typeface="+mn-ea"/>
              </a:rPr>
              <a:t>It is helpful in resolving communication and speech issues.</a:t>
            </a:r>
            <a:endParaRPr lang="en-US" sz="2000">
              <a:sym typeface="+mn-ea"/>
            </a:endParaRPr>
          </a:p>
          <a:p>
            <a:pPr algn="l"/>
            <a:r>
              <a:rPr lang="en-US" sz="2000">
                <a:sym typeface="+mn-ea"/>
              </a:rPr>
              <a:t>Children can make use of sign language or images to communicate.</a:t>
            </a:r>
            <a:endParaRPr lang="en-US" sz="2000">
              <a:sym typeface="+mn-ea"/>
            </a:endParaRPr>
          </a:p>
          <a:p>
            <a:pPr algn="l"/>
            <a:r>
              <a:rPr lang="en-US" sz="2000">
                <a:sym typeface="+mn-ea"/>
              </a:rPr>
              <a:t>It enhances</a:t>
            </a:r>
            <a:r>
              <a:rPr lang="en-IN" altLang="en-US" sz="2000">
                <a:sym typeface="+mn-ea"/>
              </a:rPr>
              <a:t> </a:t>
            </a:r>
            <a:r>
              <a:rPr lang="en-US" sz="2000">
                <a:sym typeface="+mn-ea"/>
              </a:rPr>
              <a:t>the clarity in sound production</a:t>
            </a:r>
            <a:r>
              <a:rPr lang="en-IN" altLang="en-US" sz="2000">
                <a:sym typeface="+mn-ea"/>
              </a:rPr>
              <a:t>.</a:t>
            </a:r>
            <a:endParaRPr lang="en-IN" altLang="en-US" sz="2000">
              <a:sym typeface="+mn-ea"/>
            </a:endParaRPr>
          </a:p>
          <a:p>
            <a:pPr algn="l"/>
            <a:endParaRPr lang="en-US" sz="2000">
              <a:sym typeface="+mn-ea"/>
            </a:endParaRPr>
          </a:p>
          <a:p>
            <a:pPr algn="l"/>
            <a:r>
              <a:rPr lang="en-US" sz="2400" b="1">
                <a:sym typeface="+mn-ea"/>
              </a:rPr>
              <a:t>Occupational Therapy:</a:t>
            </a:r>
            <a:endParaRPr lang="en-US" sz="2400" b="1">
              <a:sym typeface="+mn-ea"/>
            </a:endParaRPr>
          </a:p>
          <a:p>
            <a:pPr algn="l"/>
            <a:r>
              <a:rPr lang="en-US" sz="2000"/>
              <a:t>The primary goal of occupational therapy is to enable individuals</a:t>
            </a:r>
            <a:endParaRPr lang="en-US" sz="2000"/>
          </a:p>
          <a:p>
            <a:pPr algn="l"/>
            <a:r>
              <a:rPr lang="en-US" sz="2000"/>
              <a:t>to participate in activities that are meaningful to</a:t>
            </a:r>
            <a:r>
              <a:rPr lang="en-IN" altLang="en-US" sz="2000"/>
              <a:t> </a:t>
            </a:r>
            <a:r>
              <a:rPr lang="en-US" sz="2000"/>
              <a:t>them</a:t>
            </a:r>
            <a:r>
              <a:rPr lang="en-IN" altLang="en-US" sz="2000"/>
              <a:t>.</a:t>
            </a:r>
            <a:r>
              <a:rPr lang="en-US" sz="2000">
                <a:sym typeface="+mn-ea"/>
              </a:rPr>
              <a:t>It helps them get better at everyday tasks. In therapy, they focus</a:t>
            </a:r>
            <a:r>
              <a:rPr lang="en-IN" altLang="en-US" sz="2000">
                <a:sym typeface="+mn-ea"/>
              </a:rPr>
              <a:t> </a:t>
            </a:r>
            <a:r>
              <a:rPr lang="en-US" sz="2000">
                <a:sym typeface="+mn-ea"/>
              </a:rPr>
              <a:t>on what each person needs and what they want to achieve.</a:t>
            </a:r>
            <a:endParaRPr lang="en-US" sz="2000"/>
          </a:p>
          <a:p>
            <a:pPr algn="l"/>
            <a:endParaRPr lang="en-US" altLang="en-US" sz="2000">
              <a:sym typeface="+mn-ea"/>
            </a:endParaRPr>
          </a:p>
        </p:txBody>
      </p:sp>
      <p:pic>
        <p:nvPicPr>
          <p:cNvPr id="2" name="Picture 1" descr="Speech-Therapy"/>
          <p:cNvPicPr>
            <a:picLocks noChangeAspect="1"/>
          </p:cNvPicPr>
          <p:nvPr/>
        </p:nvPicPr>
        <p:blipFill>
          <a:blip r:embed="rId1"/>
          <a:stretch>
            <a:fillRect/>
          </a:stretch>
        </p:blipFill>
        <p:spPr>
          <a:xfrm>
            <a:off x="8256270" y="1628775"/>
            <a:ext cx="3408680" cy="2272665"/>
          </a:xfrm>
          <a:prstGeom prst="rect">
            <a:avLst/>
          </a:prstGeom>
        </p:spPr>
      </p:pic>
      <p:pic>
        <p:nvPicPr>
          <p:cNvPr id="3" name="Picture 2" descr="occupational-therapy"/>
          <p:cNvPicPr>
            <a:picLocks noChangeAspect="1"/>
          </p:cNvPicPr>
          <p:nvPr/>
        </p:nvPicPr>
        <p:blipFill>
          <a:blip r:embed="rId2"/>
          <a:stretch>
            <a:fillRect/>
          </a:stretch>
        </p:blipFill>
        <p:spPr>
          <a:xfrm>
            <a:off x="8255635" y="4437380"/>
            <a:ext cx="3445510" cy="151765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Technology used in Autism detection</a:t>
            </a:r>
            <a:endParaRPr lang="zh-CN" altLang="en-US"/>
          </a:p>
        </p:txBody>
      </p:sp>
      <p:sp>
        <p:nvSpPr>
          <p:cNvPr id="2" name="Text Box 1"/>
          <p:cNvSpPr txBox="1"/>
          <p:nvPr/>
        </p:nvSpPr>
        <p:spPr>
          <a:xfrm>
            <a:off x="923290" y="1630045"/>
            <a:ext cx="18442305" cy="46462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Technology is helpful for people with autism. It helps them learn and communicate better. For example,</a:t>
            </a:r>
            <a:endParaRPr lang="en-US"/>
          </a:p>
          <a:p>
            <a:pPr algn="l"/>
            <a:r>
              <a:rPr lang="en-IN" altLang="en-US"/>
              <a:t>if </a:t>
            </a:r>
            <a:r>
              <a:rPr lang="en-US"/>
              <a:t>they have very little focus duration,they can use pictures and sounds to keep them focused. </a:t>
            </a:r>
            <a:endParaRPr lang="en-US"/>
          </a:p>
          <a:p>
            <a:pPr algn="l"/>
            <a:r>
              <a:rPr lang="en-IN" altLang="en-US"/>
              <a:t>Some of them are as follows:</a:t>
            </a:r>
            <a:endParaRPr lang="en-US"/>
          </a:p>
          <a:p>
            <a:pPr algn="l"/>
            <a:endParaRPr lang="en-US"/>
          </a:p>
          <a:p>
            <a:pPr algn="l"/>
            <a:r>
              <a:rPr lang="en-US" sz="2000" b="1"/>
              <a:t>Gaming:</a:t>
            </a:r>
            <a:endParaRPr lang="en-US" sz="2000" b="1"/>
          </a:p>
          <a:p>
            <a:pPr algn="l"/>
            <a:r>
              <a:rPr lang="en-US"/>
              <a:t>That is Learning vocabulary using games</a:t>
            </a:r>
            <a:endParaRPr lang="en-US"/>
          </a:p>
          <a:p>
            <a:pPr algn="l"/>
            <a:endParaRPr lang="en-US"/>
          </a:p>
          <a:p>
            <a:pPr algn="l"/>
            <a:r>
              <a:rPr lang="en-US" sz="2000" b="1"/>
              <a:t>Virtual Reality:</a:t>
            </a:r>
            <a:endParaRPr lang="en-US" sz="2000" b="1"/>
          </a:p>
          <a:p>
            <a:pPr algn="l"/>
            <a:r>
              <a:rPr lang="en-US"/>
              <a:t>Real world is presented to autistic children with</a:t>
            </a:r>
            <a:r>
              <a:rPr lang="en-IN" altLang="en-US"/>
              <a:t> </a:t>
            </a:r>
            <a:r>
              <a:rPr lang="en-US"/>
              <a:t>help of Virtual Reality.</a:t>
            </a:r>
            <a:endParaRPr lang="en-US"/>
          </a:p>
          <a:p>
            <a:pPr algn="l"/>
            <a:endParaRPr lang="en-US"/>
          </a:p>
          <a:p>
            <a:pPr algn="l"/>
            <a:r>
              <a:rPr lang="en-US" sz="2000" b="1"/>
              <a:t>Augmented Reality:</a:t>
            </a:r>
            <a:endParaRPr lang="en-US" sz="2000" b="1"/>
          </a:p>
          <a:p>
            <a:pPr algn="l"/>
            <a:r>
              <a:rPr lang="en-US"/>
              <a:t>Facial expressions can be used to detect the symptoms.</a:t>
            </a:r>
            <a:endParaRPr lang="en-US"/>
          </a:p>
          <a:p>
            <a:pPr algn="l"/>
            <a:endParaRPr lang="en-US"/>
          </a:p>
          <a:p>
            <a:pPr algn="l"/>
            <a:r>
              <a:rPr lang="en-US" sz="2000" b="1"/>
              <a:t>Social Robots:</a:t>
            </a:r>
            <a:endParaRPr lang="en-US"/>
          </a:p>
          <a:p>
            <a:pPr algn="l"/>
            <a:r>
              <a:rPr lang="en-US"/>
              <a:t>Social robot are used by</a:t>
            </a:r>
            <a:r>
              <a:rPr lang="en-IN" altLang="en-US"/>
              <a:t> </a:t>
            </a:r>
            <a:r>
              <a:rPr lang="en-US"/>
              <a:t>therapists for communication,</a:t>
            </a:r>
            <a:r>
              <a:rPr lang="en-IN" altLang="en-US"/>
              <a:t>thus</a:t>
            </a:r>
            <a:r>
              <a:rPr lang="en-US"/>
              <a:t> Helping </a:t>
            </a:r>
            <a:endParaRPr lang="en-US"/>
          </a:p>
          <a:p>
            <a:pPr algn="l"/>
            <a:r>
              <a:rPr lang="en-US"/>
              <a:t>children</a:t>
            </a:r>
            <a:r>
              <a:rPr lang="en-IN" altLang="en-US"/>
              <a:t> </a:t>
            </a:r>
            <a:r>
              <a:rPr lang="en-US"/>
              <a:t>with less involvement</a:t>
            </a:r>
            <a:r>
              <a:rPr lang="en-IN" altLang="en-US"/>
              <a:t>.</a:t>
            </a:r>
            <a:endParaRPr lang="en-IN" altLang="en-US"/>
          </a:p>
        </p:txBody>
      </p:sp>
      <p:pic>
        <p:nvPicPr>
          <p:cNvPr id="5" name="Picture 4" descr="Gaming 1"/>
          <p:cNvPicPr>
            <a:picLocks noChangeAspect="1"/>
          </p:cNvPicPr>
          <p:nvPr/>
        </p:nvPicPr>
        <p:blipFill>
          <a:blip r:embed="rId1"/>
          <a:stretch>
            <a:fillRect/>
          </a:stretch>
        </p:blipFill>
        <p:spPr>
          <a:xfrm>
            <a:off x="8126730" y="4098925"/>
            <a:ext cx="3690620" cy="2236470"/>
          </a:xfrm>
          <a:prstGeom prst="rect">
            <a:avLst/>
          </a:prstGeom>
        </p:spPr>
      </p:pic>
      <p:pic>
        <p:nvPicPr>
          <p:cNvPr id="6" name="Picture 5" descr="virtual-reality-autism-1170x658"/>
          <p:cNvPicPr>
            <a:picLocks noChangeAspect="1"/>
          </p:cNvPicPr>
          <p:nvPr/>
        </p:nvPicPr>
        <p:blipFill>
          <a:blip r:embed="rId2"/>
          <a:stretch>
            <a:fillRect/>
          </a:stretch>
        </p:blipFill>
        <p:spPr>
          <a:xfrm>
            <a:off x="8127365" y="2403475"/>
            <a:ext cx="3689985" cy="142176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a:t>Machine Learning Algorithms used in detection survey.</a:t>
            </a:r>
            <a:r>
              <a:rPr lang="en-IN" altLang="zh-CN"/>
              <a:t>(</a:t>
            </a:r>
            <a:r>
              <a:rPr lang="en-IN" altLang="zh-CN" sz="3100"/>
              <a:t>ABIDE dataset is used</a:t>
            </a:r>
            <a:r>
              <a:rPr lang="en-IN" altLang="zh-CN"/>
              <a:t>)</a:t>
            </a:r>
            <a:endParaRPr lang="en-IN" altLang="zh-CN"/>
          </a:p>
        </p:txBody>
      </p:sp>
      <p:graphicFrame>
        <p:nvGraphicFramePr>
          <p:cNvPr id="23" name="Table 22"/>
          <p:cNvGraphicFramePr>
            <a:graphicFrameLocks noGrp="1"/>
          </p:cNvGraphicFramePr>
          <p:nvPr/>
        </p:nvGraphicFramePr>
        <p:xfrm>
          <a:off x="1369695" y="1654175"/>
          <a:ext cx="9619615" cy="4683760"/>
        </p:xfrm>
        <a:graphic>
          <a:graphicData uri="http://schemas.openxmlformats.org/drawingml/2006/table">
            <a:tbl>
              <a:tblPr firstRow="1" bandRow="1">
                <a:tableStyleId>{5C22544A-7EE6-4342-B048-85BDC9FD1C3A}</a:tableStyleId>
              </a:tblPr>
              <a:tblGrid>
                <a:gridCol w="2404745"/>
                <a:gridCol w="2405380"/>
                <a:gridCol w="1679575"/>
                <a:gridCol w="3129915"/>
              </a:tblGrid>
              <a:tr h="967740">
                <a:tc>
                  <a:txBody>
                    <a:bodyPr wrap="square"/>
                    <a:lstStyle/>
                    <a:p>
                      <a:pPr>
                        <a:buNone/>
                      </a:pPr>
                      <a:r>
                        <a:rPr lang="en-IN" altLang="en-US"/>
                        <a:t>METHODS</a:t>
                      </a:r>
                      <a:endParaRPr lang="en-IN" altLang="en-US"/>
                    </a:p>
                  </a:txBody>
                  <a:tcPr vert="horz"/>
                </a:tc>
                <a:tc>
                  <a:txBody>
                    <a:bodyPr wrap="square"/>
                    <a:lstStyle/>
                    <a:p>
                      <a:pPr>
                        <a:buNone/>
                      </a:pPr>
                      <a:r>
                        <a:rPr lang="en-IN" altLang="en-US"/>
                        <a:t>ALGORITHMS</a:t>
                      </a:r>
                      <a:endParaRPr lang="en-IN" altLang="en-US"/>
                    </a:p>
                  </a:txBody>
                  <a:tcPr vert="horz"/>
                </a:tc>
                <a:tc>
                  <a:txBody>
                    <a:bodyPr wrap="square"/>
                    <a:lstStyle/>
                    <a:p>
                      <a:pPr>
                        <a:buNone/>
                      </a:pPr>
                      <a:r>
                        <a:rPr lang="en-IN" altLang="en-US"/>
                        <a:t>ACCURACY</a:t>
                      </a:r>
                      <a:endParaRPr lang="en-IN" altLang="en-US"/>
                    </a:p>
                  </a:txBody>
                  <a:tcPr vert="horz"/>
                </a:tc>
                <a:tc>
                  <a:txBody>
                    <a:bodyPr wrap="square"/>
                    <a:lstStyle/>
                    <a:p>
                      <a:pPr>
                        <a:buNone/>
                      </a:pPr>
                      <a:r>
                        <a:rPr lang="en-US"/>
                        <a:t>Limitations/ Future scope</a:t>
                      </a:r>
                      <a:endParaRPr lang="en-US"/>
                    </a:p>
                  </a:txBody>
                  <a:tcPr vert="horz"/>
                </a:tc>
              </a:tr>
              <a:tr h="1532255">
                <a:tc>
                  <a:txBody>
                    <a:bodyPr wrap="square"/>
                    <a:lstStyle/>
                    <a:p>
                      <a:pPr>
                        <a:buNone/>
                      </a:pPr>
                      <a:r>
                        <a:rPr lang="en-US"/>
                        <a:t>Functional magnetic</a:t>
                      </a:r>
                      <a:endParaRPr lang="en-US"/>
                    </a:p>
                    <a:p>
                      <a:pPr>
                        <a:buNone/>
                      </a:pPr>
                      <a:r>
                        <a:rPr lang="en-US"/>
                        <a:t>resonance imaging (fMRI)</a:t>
                      </a:r>
                      <a:endParaRPr lang="en-US"/>
                    </a:p>
                  </a:txBody>
                  <a:tcPr vert="horz"/>
                </a:tc>
                <a:tc>
                  <a:txBody>
                    <a:bodyPr wrap="square"/>
                    <a:lstStyle/>
                    <a:p>
                      <a:pPr>
                        <a:buNone/>
                      </a:pPr>
                      <a:r>
                        <a:rPr lang="en-IN" altLang="en-US"/>
                        <a:t>Linear Discriminant</a:t>
                      </a:r>
                      <a:endParaRPr lang="en-IN" altLang="en-US"/>
                    </a:p>
                    <a:p>
                      <a:pPr>
                        <a:buNone/>
                      </a:pPr>
                      <a:r>
                        <a:rPr lang="en-IN" altLang="en-US"/>
                        <a:t>Analysis (LDA)</a:t>
                      </a:r>
                      <a:endParaRPr lang="en-IN" altLang="en-US"/>
                    </a:p>
                    <a:p>
                      <a:pPr>
                        <a:buNone/>
                      </a:pPr>
                      <a:r>
                        <a:rPr lang="en-IN" altLang="en-US"/>
                        <a:t>KNN,</a:t>
                      </a:r>
                      <a:endParaRPr lang="en-IN" altLang="en-US"/>
                    </a:p>
                    <a:p>
                      <a:pPr>
                        <a:buNone/>
                      </a:pPr>
                      <a:r>
                        <a:rPr lang="en-IN" altLang="en-US"/>
                        <a:t>SVM,</a:t>
                      </a:r>
                      <a:endParaRPr lang="en-IN" altLang="en-US"/>
                    </a:p>
                    <a:p>
                      <a:pPr>
                        <a:buNone/>
                      </a:pPr>
                      <a:r>
                        <a:rPr lang="en-IN" altLang="en-US"/>
                        <a:t>LR</a:t>
                      </a:r>
                      <a:endParaRPr lang="en-IN" altLang="en-US"/>
                    </a:p>
                  </a:txBody>
                  <a:tcPr vert="horz"/>
                </a:tc>
                <a:tc>
                  <a:txBody>
                    <a:bodyPr wrap="square"/>
                    <a:lstStyle/>
                    <a:p>
                      <a:pPr>
                        <a:buNone/>
                      </a:pPr>
                      <a:r>
                        <a:rPr lang="en-US"/>
                        <a:t>77.7%</a:t>
                      </a:r>
                      <a:endParaRPr lang="en-US"/>
                    </a:p>
                    <a:p>
                      <a:pPr>
                        <a:buNone/>
                      </a:pPr>
                      <a:endParaRPr lang="en-US"/>
                    </a:p>
                    <a:p>
                      <a:pPr>
                        <a:buNone/>
                      </a:pPr>
                      <a:r>
                        <a:rPr lang="en-US"/>
                        <a:t>73.7%</a:t>
                      </a:r>
                      <a:endParaRPr lang="en-US"/>
                    </a:p>
                    <a:p>
                      <a:pPr>
                        <a:buNone/>
                      </a:pPr>
                      <a:r>
                        <a:rPr lang="en-US"/>
                        <a:t>75.5%</a:t>
                      </a:r>
                      <a:endParaRPr lang="en-US"/>
                    </a:p>
                    <a:p>
                      <a:pPr>
                        <a:buNone/>
                      </a:pPr>
                      <a:r>
                        <a:rPr lang="en-US"/>
                        <a:t>76.6%</a:t>
                      </a:r>
                      <a:endParaRPr lang="en-US"/>
                    </a:p>
                  </a:txBody>
                  <a:tcPr vert="horz"/>
                </a:tc>
                <a:tc>
                  <a:txBody>
                    <a:bodyPr wrap="square"/>
                    <a:lstStyle/>
                    <a:p>
                      <a:pPr>
                        <a:buNone/>
                      </a:pPr>
                      <a:r>
                        <a:rPr lang="en-IN" altLang="en-US"/>
                        <a:t>I</a:t>
                      </a:r>
                      <a:r>
                        <a:rPr lang="en-US"/>
                        <a:t>ndirect measurement of neural activity.</a:t>
                      </a:r>
                      <a:endParaRPr lang="en-US"/>
                    </a:p>
                  </a:txBody>
                  <a:tcPr vert="horz"/>
                </a:tc>
              </a:tr>
              <a:tr h="995045">
                <a:tc>
                  <a:txBody>
                    <a:bodyPr wrap="square"/>
                    <a:lstStyle/>
                    <a:p>
                      <a:pPr>
                        <a:buNone/>
                      </a:pPr>
                      <a:r>
                        <a:rPr lang="en-US"/>
                        <a:t>Resting-state functional</a:t>
                      </a:r>
                      <a:endParaRPr lang="en-US"/>
                    </a:p>
                    <a:p>
                      <a:pPr>
                        <a:buNone/>
                      </a:pPr>
                      <a:r>
                        <a:rPr lang="en-US"/>
                        <a:t>magnetic</a:t>
                      </a:r>
                      <a:r>
                        <a:rPr lang="en-IN" altLang="en-US"/>
                        <a:t> </a:t>
                      </a:r>
                      <a:r>
                        <a:rPr lang="en-US"/>
                        <a:t>resonance imaging(rs-fMRI)</a:t>
                      </a:r>
                      <a:endParaRPr lang="en-US"/>
                    </a:p>
                  </a:txBody>
                  <a:tcPr vert="horz"/>
                </a:tc>
                <a:tc>
                  <a:txBody>
                    <a:bodyPr wrap="square"/>
                    <a:lstStyle/>
                    <a:p>
                      <a:pPr>
                        <a:buNone/>
                      </a:pPr>
                      <a:r>
                        <a:rPr lang="en-US"/>
                        <a:t>SVM</a:t>
                      </a:r>
                      <a:endParaRPr lang="en-US"/>
                    </a:p>
                    <a:p>
                      <a:pPr>
                        <a:buNone/>
                      </a:pPr>
                      <a:r>
                        <a:rPr lang="en-US"/>
                        <a:t>Logistic regression, ridge</a:t>
                      </a:r>
                      <a:endParaRPr lang="en-US"/>
                    </a:p>
                  </a:txBody>
                  <a:tcPr vert="horz"/>
                </a:tc>
                <a:tc>
                  <a:txBody>
                    <a:bodyPr wrap="square"/>
                    <a:lstStyle/>
                    <a:p>
                      <a:pPr>
                        <a:buNone/>
                      </a:pPr>
                      <a:r>
                        <a:rPr lang="en-US"/>
                        <a:t>71.40%</a:t>
                      </a:r>
                      <a:endParaRPr lang="en-US"/>
                    </a:p>
                    <a:p>
                      <a:pPr>
                        <a:buNone/>
                      </a:pPr>
                      <a:r>
                        <a:rPr lang="en-US"/>
                        <a:t>71.79%</a:t>
                      </a:r>
                      <a:endParaRPr lang="en-US"/>
                    </a:p>
                    <a:p>
                      <a:pPr>
                        <a:buNone/>
                      </a:pPr>
                      <a:r>
                        <a:rPr lang="en-US"/>
                        <a:t>71.98%.</a:t>
                      </a:r>
                      <a:endParaRPr lang="en-US"/>
                    </a:p>
                  </a:txBody>
                  <a:tcPr vert="horz"/>
                </a:tc>
                <a:tc>
                  <a:txBody>
                    <a:bodyPr wrap="square"/>
                    <a:lstStyle/>
                    <a:p>
                      <a:pPr>
                        <a:buNone/>
                      </a:pPr>
                      <a:r>
                        <a:rPr lang="en-US"/>
                        <a:t>Integration of ML</a:t>
                      </a:r>
                      <a:r>
                        <a:rPr lang="en-IN" altLang="en-US"/>
                        <a:t> </a:t>
                      </a:r>
                      <a:r>
                        <a:rPr lang="en-US"/>
                        <a:t>classifiers</a:t>
                      </a:r>
                      <a:endParaRPr lang="en-US"/>
                    </a:p>
                    <a:p>
                      <a:pPr>
                        <a:buNone/>
                      </a:pPr>
                      <a:r>
                        <a:rPr lang="en-US"/>
                        <a:t>with other clinical</a:t>
                      </a:r>
                      <a:r>
                        <a:rPr lang="en-IN" altLang="en-US"/>
                        <a:t> </a:t>
                      </a:r>
                      <a:r>
                        <a:rPr lang="en-US"/>
                        <a:t>features for accurate</a:t>
                      </a:r>
                      <a:r>
                        <a:rPr lang="en-IN" altLang="en-US"/>
                        <a:t> </a:t>
                      </a:r>
                      <a:r>
                        <a:rPr lang="en-US"/>
                        <a:t>results</a:t>
                      </a:r>
                      <a:endParaRPr lang="en-US"/>
                    </a:p>
                  </a:txBody>
                  <a:tcPr vert="horz"/>
                </a:tc>
              </a:tr>
              <a:tr h="1188720">
                <a:tc>
                  <a:txBody>
                    <a:bodyPr wrap="square"/>
                    <a:lstStyle/>
                    <a:p>
                      <a:pPr>
                        <a:buNone/>
                      </a:pPr>
                      <a:r>
                        <a:rPr lang="en-US"/>
                        <a:t>Resting-state functional</a:t>
                      </a:r>
                      <a:endParaRPr lang="en-US"/>
                    </a:p>
                    <a:p>
                      <a:pPr>
                        <a:buNone/>
                      </a:pPr>
                      <a:r>
                        <a:rPr lang="en-US"/>
                        <a:t>magnetic</a:t>
                      </a:r>
                      <a:r>
                        <a:rPr lang="en-IN" altLang="en-US"/>
                        <a:t> </a:t>
                      </a:r>
                      <a:r>
                        <a:rPr lang="en-US"/>
                        <a:t>resonance imaging(rs-fMRI)</a:t>
                      </a:r>
                      <a:endParaRPr lang="en-US"/>
                    </a:p>
                  </a:txBody>
                  <a:tcPr vert="horz"/>
                </a:tc>
                <a:tc>
                  <a:txBody>
                    <a:bodyPr wrap="square"/>
                    <a:lstStyle/>
                    <a:p>
                      <a:pPr>
                        <a:buNone/>
                      </a:pPr>
                      <a:r>
                        <a:rPr lang="en-US"/>
                        <a:t>SVM</a:t>
                      </a:r>
                      <a:endParaRPr lang="en-US"/>
                    </a:p>
                  </a:txBody>
                  <a:tcPr vert="horz"/>
                </a:tc>
                <a:tc>
                  <a:txBody>
                    <a:bodyPr wrap="square"/>
                    <a:lstStyle/>
                    <a:p>
                      <a:pPr>
                        <a:buNone/>
                      </a:pPr>
                      <a:r>
                        <a:rPr lang="en-US"/>
                        <a:t>Male71.6%</a:t>
                      </a:r>
                      <a:endParaRPr lang="en-US"/>
                    </a:p>
                    <a:p>
                      <a:pPr>
                        <a:buNone/>
                      </a:pPr>
                      <a:r>
                        <a:rPr lang="en-US"/>
                        <a:t>Female 93.7% as</a:t>
                      </a:r>
                      <a:endParaRPr lang="en-US"/>
                    </a:p>
                    <a:p>
                      <a:pPr>
                        <a:buNone/>
                      </a:pPr>
                      <a:r>
                        <a:rPr lang="en-US"/>
                        <a:t>ASD</a:t>
                      </a:r>
                      <a:endParaRPr lang="en-US"/>
                    </a:p>
                  </a:txBody>
                  <a:tcPr vert="horz"/>
                </a:tc>
                <a:tc>
                  <a:txBody>
                    <a:bodyPr wrap="square"/>
                    <a:lstStyle/>
                    <a:p>
                      <a:pPr>
                        <a:buNone/>
                      </a:pPr>
                      <a:endParaRPr lang="en-IN" altLang="en-US"/>
                    </a:p>
                  </a:txBody>
                  <a:tcPr vert="horz"/>
                </a:tc>
              </a:tr>
            </a:tbl>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1141413" y="618518"/>
            <a:ext cx="9905998" cy="600682"/>
          </a:xfrm>
        </p:spPr>
        <p:txBody>
          <a:bodyPr>
            <a:noAutofit/>
          </a:bodyPr>
          <a:lstStyle/>
          <a:p>
            <a:r>
              <a:rPr lang="en-US">
                <a:latin typeface="Calibri" panose="020F0502020204030204" charset="0"/>
                <a:ea typeface="Calibri" panose="020F0502020204030204" charset="0"/>
                <a:cs typeface="Calibri" panose="020F0502020204030204" charset="0"/>
              </a:rPr>
              <a:t>ML Algorithms Details</a:t>
            </a:r>
            <a:endParaRPr lang="en-US">
              <a:latin typeface="Calibri" panose="020F0502020204030204" charset="0"/>
              <a:ea typeface="Calibri" panose="020F0502020204030204" charset="0"/>
              <a:cs typeface="Calibri" panose="020F0502020204030204" charset="0"/>
            </a:endParaRPr>
          </a:p>
        </p:txBody>
      </p:sp>
      <p:sp>
        <p:nvSpPr>
          <p:cNvPr id="22" name="Content Placeholder 2"/>
          <p:cNvSpPr txBox="1"/>
          <p:nvPr/>
        </p:nvSpPr>
        <p:spPr>
          <a:xfrm>
            <a:off x="1141095" y="1425575"/>
            <a:ext cx="9906000" cy="4680585"/>
          </a:xfrm>
          <a:prstGeom prst="rect">
            <a:avLst/>
          </a:prstGeom>
        </p:spPr>
        <p:txBody>
          <a:bodyPr>
            <a:noAutofit/>
          </a:bodyPr>
          <a:lstStyle>
            <a:defPPr>
              <a:defRPr lang="zh-CN"/>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Calibri" panose="020F0502020204030204" charset="0"/>
                <a:ea typeface="Calibri" panose="020F0502020204030204" charset="0"/>
                <a:cs typeface="Calibri" panose="020F0502020204030204" charset="0"/>
              </a:rPr>
              <a:t>Following Machine Learning Algorithms were tried: </a:t>
            </a:r>
            <a:endParaRPr lang="en-US" sz="2400">
              <a:latin typeface="Calibri" panose="020F0502020204030204" charset="0"/>
              <a:ea typeface="Calibri" panose="020F0502020204030204" charset="0"/>
              <a:cs typeface="Calibri" panose="020F0502020204030204" charset="0"/>
            </a:endParaRPr>
          </a:p>
          <a:p>
            <a:pPr marL="0" indent="0">
              <a:buFont typeface="Arial" panose="020B0604020202020204" pitchFamily="34" charset="0"/>
              <a:buNone/>
            </a:pPr>
            <a:endParaRPr lang="en-US" sz="2400">
              <a:latin typeface="Calibri" panose="020F0502020204030204" charset="0"/>
              <a:ea typeface="Calibri" panose="020F0502020204030204" charset="0"/>
              <a:cs typeface="Calibri" panose="020F0502020204030204" charset="0"/>
            </a:endParaRPr>
          </a:p>
          <a:p>
            <a:pPr>
              <a:buFont typeface="Calibri" panose="020F0502020204030204" charset="0"/>
              <a:buChar char="-"/>
            </a:pPr>
            <a:r>
              <a:rPr lang="en-US" sz="2400">
                <a:latin typeface="Calibri" panose="020F0502020204030204" charset="0"/>
                <a:ea typeface="Calibri" panose="020F0502020204030204" charset="0"/>
                <a:cs typeface="Calibri" panose="020F0502020204030204" charset="0"/>
              </a:rPr>
              <a:t>Random Forest: Classification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Though Decision trees works very well for classification, Random forest is used to take care of overfitting. </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Random forest is much more powerful than Decision trees when trees are diverse. </a:t>
            </a:r>
            <a:endParaRPr lang="en-US" sz="1800">
              <a:latin typeface="Calibri" panose="020F0502020204030204" charset="0"/>
              <a:ea typeface="Calibri" panose="020F0502020204030204" charset="0"/>
              <a:cs typeface="Calibri" panose="020F0502020204030204" charset="0"/>
            </a:endParaRPr>
          </a:p>
          <a:p>
            <a:pPr lvl="1">
              <a:buFontTx/>
              <a:buChar char="-"/>
            </a:pPr>
            <a:endParaRPr lang="en-US" sz="1800">
              <a:latin typeface="Calibri" panose="020F0502020204030204" charset="0"/>
              <a:ea typeface="Calibri" panose="020F0502020204030204" charset="0"/>
              <a:cs typeface="Calibri" panose="020F0502020204030204" charset="0"/>
            </a:endParaRPr>
          </a:p>
          <a:p>
            <a:pPr>
              <a:buFontTx/>
              <a:buChar char="-"/>
            </a:pPr>
            <a:r>
              <a:rPr lang="en-US" sz="2400">
                <a:latin typeface="Calibri" panose="020F0502020204030204" charset="0"/>
                <a:ea typeface="Calibri" panose="020F0502020204030204" charset="0"/>
                <a:cs typeface="Calibri" panose="020F0502020204030204" charset="0"/>
              </a:rPr>
              <a:t>Decision Trees : Classification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It’s a non-parametric supervised learning algorithm for Classification and regression.</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has a problem of overfitting. </a:t>
            </a:r>
            <a:endParaRPr lang="en-US" sz="1800">
              <a:latin typeface="Calibri" panose="020F0502020204030204" charset="0"/>
              <a:ea typeface="Calibri" panose="020F0502020204030204" charset="0"/>
              <a:cs typeface="Calibri" panose="020F0502020204030204" charset="0"/>
            </a:endParaRPr>
          </a:p>
          <a:p>
            <a:pPr lvl="1">
              <a:buFontTx/>
              <a:buChar char="-"/>
            </a:pPr>
            <a:endParaRPr lang="en-US" sz="1800">
              <a:latin typeface="Calibri" panose="020F0502020204030204" charset="0"/>
              <a:ea typeface="Calibri" panose="020F0502020204030204" charset="0"/>
              <a:cs typeface="Calibri" panose="020F0502020204030204" charset="0"/>
            </a:endParaRPr>
          </a:p>
          <a:p>
            <a:pPr>
              <a:buFontTx/>
              <a:buChar char="-"/>
            </a:pPr>
            <a:r>
              <a:rPr lang="en-US" sz="2400">
                <a:latin typeface="Calibri" panose="020F0502020204030204" charset="0"/>
                <a:ea typeface="Calibri" panose="020F0502020204030204" charset="0"/>
                <a:cs typeface="Calibri" panose="020F0502020204030204" charset="0"/>
              </a:rPr>
              <a:t> Naïve Bayes : Supervised Classification</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is based on Bayes Theorem, and it’s used for solved classification problems.</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It’s mainly used for text classification. </a:t>
            </a:r>
            <a:endParaRPr lang="en-US" sz="1800">
              <a:latin typeface="Calibri" panose="020F0502020204030204" charset="0"/>
              <a:ea typeface="Calibri" panose="020F0502020204030204" charset="0"/>
              <a:cs typeface="Calibri" panose="020F050202020403020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141413" y="618518"/>
            <a:ext cx="9905998" cy="600682"/>
          </a:xfrm>
        </p:spPr>
        <p:txBody>
          <a:bodyPr>
            <a:noAutofit/>
          </a:bodyPr>
          <a:lstStyle/>
          <a:p>
            <a:r>
              <a:rPr lang="en-US">
                <a:latin typeface="Calibri" panose="020F0502020204030204" charset="0"/>
                <a:ea typeface="Calibri" panose="020F0502020204030204" charset="0"/>
                <a:cs typeface="Calibri" panose="020F0502020204030204" charset="0"/>
              </a:rPr>
              <a:t>ML Algorithms Details – Conti-</a:t>
            </a:r>
            <a:endParaRPr lang="en-US">
              <a:latin typeface="Calibri" panose="020F0502020204030204" charset="0"/>
              <a:ea typeface="Calibri" panose="020F0502020204030204" charset="0"/>
              <a:cs typeface="Calibri" panose="020F0502020204030204" charset="0"/>
            </a:endParaRPr>
          </a:p>
        </p:txBody>
      </p:sp>
      <p:sp>
        <p:nvSpPr>
          <p:cNvPr id="4" name="Content Placeholder 2"/>
          <p:cNvSpPr txBox="1"/>
          <p:nvPr/>
        </p:nvSpPr>
        <p:spPr>
          <a:xfrm>
            <a:off x="1141730" y="1440815"/>
            <a:ext cx="9906000" cy="4931410"/>
          </a:xfrm>
          <a:prstGeom prst="rect">
            <a:avLst/>
          </a:prstGeom>
        </p:spPr>
        <p:txBody>
          <a:bodyPr>
            <a:noAutofit/>
          </a:bodyPr>
          <a:lstStyle>
            <a:defPPr>
              <a:defRPr lang="zh-CN"/>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Calibri" panose="020F0502020204030204" charset="0"/>
                <a:ea typeface="Calibri" panose="020F0502020204030204" charset="0"/>
                <a:cs typeface="Calibri" panose="020F0502020204030204" charset="0"/>
              </a:rPr>
              <a:t>Following Machine Learning Algorithms were tried: </a:t>
            </a:r>
            <a:endParaRPr lang="en-US" sz="2400">
              <a:latin typeface="Calibri" panose="020F0502020204030204" charset="0"/>
              <a:ea typeface="Calibri" panose="020F0502020204030204" charset="0"/>
              <a:cs typeface="Calibri" panose="020F0502020204030204" charset="0"/>
            </a:endParaRPr>
          </a:p>
          <a:p>
            <a:pPr marL="0" indent="0">
              <a:buFont typeface="Arial" panose="020B0604020202020204" pitchFamily="34" charset="0"/>
              <a:buNone/>
            </a:pPr>
            <a:endParaRPr lang="en-US" sz="2400">
              <a:latin typeface="Calibri" panose="020F0502020204030204" charset="0"/>
              <a:ea typeface="Calibri" panose="020F0502020204030204" charset="0"/>
              <a:cs typeface="Calibri" panose="020F0502020204030204" charset="0"/>
            </a:endParaRPr>
          </a:p>
          <a:p>
            <a:pPr>
              <a:buFontTx/>
              <a:buChar char="-"/>
            </a:pPr>
            <a:r>
              <a:rPr lang="en-US" sz="2400">
                <a:latin typeface="Calibri" panose="020F0502020204030204" charset="0"/>
                <a:ea typeface="Calibri" panose="020F0502020204030204" charset="0"/>
                <a:cs typeface="Calibri" panose="020F0502020204030204" charset="0"/>
              </a:rPr>
              <a:t>Logistic Regression: Binary Classification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is used to predict the categorial dependent variable. </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answers mostly in the format yes or no. </a:t>
            </a:r>
            <a:endParaRPr lang="en-US" sz="1800">
              <a:latin typeface="Calibri" panose="020F0502020204030204" charset="0"/>
              <a:ea typeface="Calibri" panose="020F0502020204030204" charset="0"/>
              <a:cs typeface="Calibri" panose="020F0502020204030204" charset="0"/>
            </a:endParaRPr>
          </a:p>
          <a:p>
            <a:pPr lvl="1">
              <a:buFontTx/>
              <a:buChar char="-"/>
            </a:pPr>
            <a:endParaRPr lang="en-US" sz="2800">
              <a:latin typeface="Calibri" panose="020F0502020204030204" charset="0"/>
              <a:ea typeface="Calibri" panose="020F0502020204030204" charset="0"/>
              <a:cs typeface="Calibri" panose="020F0502020204030204" charset="0"/>
            </a:endParaRPr>
          </a:p>
          <a:p>
            <a:pPr>
              <a:buFontTx/>
              <a:buChar char="-"/>
            </a:pPr>
            <a:r>
              <a:rPr lang="en-US" sz="2400">
                <a:latin typeface="Calibri" panose="020F0502020204030204" charset="0"/>
                <a:ea typeface="Calibri" panose="020F0502020204030204" charset="0"/>
                <a:cs typeface="Calibri" panose="020F0502020204030204" charset="0"/>
              </a:rPr>
              <a:t>Support Vector Machine: Supervised Classification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creates best line or decision boundary that can best segregate n dimensions spaces into classes to accommodate new data points.  </a:t>
            </a:r>
            <a:endParaRPr lang="en-US" sz="1800">
              <a:latin typeface="Calibri" panose="020F0502020204030204" charset="0"/>
              <a:ea typeface="Calibri" panose="020F0502020204030204" charset="0"/>
              <a:cs typeface="Calibri" panose="020F0502020204030204" charset="0"/>
            </a:endParaRPr>
          </a:p>
          <a:p>
            <a:pPr marL="457200" lvl="1" indent="0">
              <a:buNone/>
            </a:pPr>
            <a:endParaRPr lang="en-US" sz="1800">
              <a:latin typeface="Calibri" panose="020F0502020204030204" charset="0"/>
              <a:ea typeface="Calibri" panose="020F0502020204030204" charset="0"/>
              <a:cs typeface="Calibri" panose="020F0502020204030204" charset="0"/>
            </a:endParaRPr>
          </a:p>
          <a:p>
            <a:pPr>
              <a:buFontTx/>
              <a:buChar char="-"/>
            </a:pPr>
            <a:r>
              <a:rPr lang="en-US" sz="3200">
                <a:latin typeface="Calibri" panose="020F0502020204030204" charset="0"/>
                <a:ea typeface="Calibri" panose="020F0502020204030204" charset="0"/>
                <a:cs typeface="Calibri" panose="020F0502020204030204" charset="0"/>
              </a:rPr>
              <a:t> </a:t>
            </a:r>
            <a:r>
              <a:rPr lang="en-US" sz="2400">
                <a:latin typeface="Calibri" panose="020F0502020204030204" charset="0"/>
                <a:ea typeface="Calibri" panose="020F0502020204030204" charset="0"/>
                <a:cs typeface="Calibri" panose="020F0502020204030204" charset="0"/>
              </a:rPr>
              <a:t>Artificial Neural Network : </a:t>
            </a:r>
            <a:endParaRPr lang="en-US" sz="24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Deep Learning algo</a:t>
            </a:r>
            <a:endParaRPr lang="en-US" sz="1800">
              <a:latin typeface="Calibri" panose="020F0502020204030204" charset="0"/>
              <a:ea typeface="Calibri" panose="020F0502020204030204" charset="0"/>
              <a:cs typeface="Calibri" panose="020F0502020204030204" charset="0"/>
            </a:endParaRPr>
          </a:p>
          <a:p>
            <a:pPr lvl="1">
              <a:buFontTx/>
              <a:buChar char="-"/>
            </a:pPr>
            <a:r>
              <a:rPr lang="en-US" sz="1800">
                <a:latin typeface="Calibri" panose="020F0502020204030204" charset="0"/>
                <a:ea typeface="Calibri" panose="020F0502020204030204" charset="0"/>
                <a:cs typeface="Calibri" panose="020F0502020204030204" charset="0"/>
              </a:rPr>
              <a:t>It uses Neural network. </a:t>
            </a:r>
            <a:endParaRPr lang="en-US" sz="1800">
              <a:latin typeface="Calibri" panose="020F0502020204030204" charset="0"/>
              <a:ea typeface="Calibri" panose="020F0502020204030204" charset="0"/>
              <a:cs typeface="Calibri" panose="020F050202020403020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1141413" y="553113"/>
            <a:ext cx="9905998" cy="741571"/>
          </a:xfrm>
        </p:spPr>
        <p:txBody>
          <a:bodyPr>
            <a:noAutofit/>
          </a:bodyPr>
          <a:lstStyle/>
          <a:p>
            <a:r>
              <a:rPr lang="en-US">
                <a:latin typeface="+mn-lt"/>
                <a:cs typeface="+mn-lt"/>
              </a:rPr>
              <a:t>Final Selected Model/s</a:t>
            </a:r>
            <a:endParaRPr lang="en-US">
              <a:latin typeface="+mn-lt"/>
              <a:cs typeface="+mn-lt"/>
            </a:endParaRPr>
          </a:p>
        </p:txBody>
      </p:sp>
      <p:grpSp>
        <p:nvGrpSpPr>
          <p:cNvPr id="27" name="Group 26"/>
          <p:cNvGrpSpPr/>
          <p:nvPr/>
        </p:nvGrpSpPr>
        <p:grpSpPr>
          <a:xfrm>
            <a:off x="6177282" y="2295123"/>
            <a:ext cx="1729846" cy="1862105"/>
            <a:chOff x="6355260" y="1933783"/>
            <a:chExt cx="2037687" cy="2120692"/>
          </a:xfrm>
          <a:solidFill>
            <a:schemeClr val="bg1">
              <a:lumMod val="50000"/>
              <a:lumOff val="50000"/>
            </a:schemeClr>
          </a:solidFill>
        </p:grpSpPr>
        <p:sp>
          <p:nvSpPr>
            <p:cNvPr id="28" name="Right Triangle 27"/>
            <p:cNvSpPr/>
            <p:nvPr/>
          </p:nvSpPr>
          <p:spPr>
            <a:xfrm rot="5400000">
              <a:off x="6142535" y="3422650"/>
              <a:ext cx="844550" cy="4191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29" name="Rectangle 28"/>
            <p:cNvSpPr/>
            <p:nvPr/>
          </p:nvSpPr>
          <p:spPr>
            <a:xfrm>
              <a:off x="6355260" y="1933784"/>
              <a:ext cx="2037687" cy="1365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114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b="1" cap="all">
                  <a:solidFill>
                    <a:schemeClr val="bg1"/>
                  </a:solidFill>
                </a:rPr>
                <a:t>Recall</a:t>
              </a:r>
              <a:endParaRPr lang="en-US" sz="1400" b="1" cap="all">
                <a:solidFill>
                  <a:schemeClr val="bg1"/>
                </a:solidFill>
              </a:endParaRPr>
            </a:p>
          </p:txBody>
        </p:sp>
        <p:sp>
          <p:nvSpPr>
            <p:cNvPr id="30" name="Rectangle 29"/>
            <p:cNvSpPr/>
            <p:nvPr/>
          </p:nvSpPr>
          <p:spPr>
            <a:xfrm>
              <a:off x="7803060" y="1933783"/>
              <a:ext cx="589887" cy="13652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b="1"/>
            </a:p>
          </p:txBody>
        </p:sp>
      </p:grpSp>
      <p:sp>
        <p:nvSpPr>
          <p:cNvPr id="42" name="TextBox 24"/>
          <p:cNvSpPr txBox="1"/>
          <p:nvPr/>
        </p:nvSpPr>
        <p:spPr>
          <a:xfrm>
            <a:off x="8832215" y="2348865"/>
            <a:ext cx="2101850" cy="2976245"/>
          </a:xfrm>
          <a:prstGeom prst="rect">
            <a:avLst/>
          </a:prstGeom>
          <a:noFill/>
        </p:spPr>
        <p:txBody>
          <a:bodyPr wrap="square" lIns="0" rIns="0" rtlCol="0" anchor="t">
            <a:noAutofit/>
          </a:bodyPr>
          <a:lstStyle>
            <a:defPPr>
              <a:defRPr lang="en-US"/>
            </a:defPPr>
            <a:lvl1pPr marL="171450" indent="-171450" algn="just" defTabSz="914400" rtl="0" eaLnBrk="1" latinLnBrk="0" hangingPunct="1">
              <a:buFont typeface="Arial" panose="020B0604020202020204" pitchFamily="34" charset="0"/>
              <a:buChar char="•"/>
              <a:defRPr sz="10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a:latin typeface="Calibri" panose="020F0502020204030204" charset="0"/>
                <a:cs typeface="Calibri" panose="020F0502020204030204" charset="0"/>
              </a:rPr>
              <a:t>1. Random Forest </a:t>
            </a:r>
            <a:endParaRPr lang="en-US" sz="1600">
              <a:latin typeface="Calibri" panose="020F0502020204030204" charset="0"/>
              <a:cs typeface="Calibri" panose="020F0502020204030204" charset="0"/>
            </a:endParaRPr>
          </a:p>
          <a:p>
            <a:pPr algn="l"/>
            <a:r>
              <a:rPr lang="en-US" sz="1600">
                <a:latin typeface="Calibri" panose="020F0502020204030204" charset="0"/>
                <a:cs typeface="Calibri" panose="020F0502020204030204" charset="0"/>
              </a:rPr>
              <a:t>2. Decision Tree </a:t>
            </a:r>
            <a:endParaRPr lang="en-US" sz="1600">
              <a:latin typeface="Calibri" panose="020F0502020204030204" charset="0"/>
              <a:cs typeface="Calibri" panose="020F0502020204030204" charset="0"/>
            </a:endParaRPr>
          </a:p>
          <a:p>
            <a:pPr algn="l"/>
            <a:r>
              <a:rPr lang="en-US" sz="1600">
                <a:latin typeface="Calibri" panose="020F0502020204030204" charset="0"/>
                <a:cs typeface="Calibri" panose="020F0502020204030204" charset="0"/>
              </a:rPr>
              <a:t>3. Logistics regression</a:t>
            </a:r>
            <a:endParaRPr lang="en-US" sz="1600">
              <a:latin typeface="Calibri" panose="020F0502020204030204" charset="0"/>
              <a:cs typeface="Calibri" panose="020F0502020204030204" charset="0"/>
            </a:endParaRPr>
          </a:p>
          <a:p>
            <a:pPr algn="l"/>
            <a:r>
              <a:rPr lang="en-US" sz="1600">
                <a:latin typeface="Calibri" panose="020F0502020204030204" charset="0"/>
                <a:cs typeface="Calibri" panose="020F0502020204030204" charset="0"/>
              </a:rPr>
              <a:t>4. SVM</a:t>
            </a:r>
            <a:endParaRPr lang="en-US" sz="1600">
              <a:latin typeface="Calibri" panose="020F0502020204030204" charset="0"/>
              <a:cs typeface="Calibri" panose="020F0502020204030204" charset="0"/>
            </a:endParaRPr>
          </a:p>
          <a:p>
            <a:pPr algn="l"/>
            <a:r>
              <a:rPr lang="en-US" sz="1600">
                <a:latin typeface="Calibri" panose="020F0502020204030204" charset="0"/>
                <a:cs typeface="Calibri" panose="020F0502020204030204" charset="0"/>
              </a:rPr>
              <a:t>5. KNN</a:t>
            </a:r>
            <a:endParaRPr lang="en-US" sz="1600">
              <a:latin typeface="Calibri" panose="020F0502020204030204" charset="0"/>
              <a:cs typeface="Calibri" panose="020F0502020204030204" charset="0"/>
            </a:endParaRPr>
          </a:p>
          <a:p>
            <a:pPr algn="l"/>
            <a:r>
              <a:rPr lang="en-US" sz="1600">
                <a:latin typeface="Calibri" panose="020F0502020204030204" charset="0"/>
                <a:cs typeface="Calibri" panose="020F0502020204030204" charset="0"/>
              </a:rPr>
              <a:t>6. NB</a:t>
            </a:r>
            <a:endParaRPr lang="en-US" sz="1600">
              <a:latin typeface="Calibri" panose="020F0502020204030204" charset="0"/>
              <a:cs typeface="Calibri" panose="020F0502020204030204" charset="0"/>
            </a:endParaRPr>
          </a:p>
          <a:p>
            <a:pPr algn="l"/>
            <a:r>
              <a:rPr lang="en-US" sz="1600">
                <a:latin typeface="Calibri" panose="020F0502020204030204" charset="0"/>
                <a:cs typeface="Calibri" panose="020F0502020204030204" charset="0"/>
              </a:rPr>
              <a:t>7. Ripper</a:t>
            </a:r>
            <a:endParaRPr lang="en-US" sz="1600">
              <a:latin typeface="Calibri" panose="020F0502020204030204" charset="0"/>
              <a:cs typeface="Calibri" panose="020F0502020204030204" charset="0"/>
            </a:endParaRPr>
          </a:p>
          <a:p>
            <a:pPr algn="l"/>
            <a:r>
              <a:rPr lang="en-US" sz="1600">
                <a:latin typeface="Calibri" panose="020F0502020204030204" charset="0"/>
                <a:cs typeface="Calibri" panose="020F0502020204030204" charset="0"/>
              </a:rPr>
              <a:t>8. Ridor</a:t>
            </a:r>
            <a:endParaRPr lang="en-US" sz="1600">
              <a:latin typeface="Calibri" panose="020F0502020204030204" charset="0"/>
              <a:cs typeface="Calibri" panose="020F0502020204030204" charset="0"/>
            </a:endParaRPr>
          </a:p>
          <a:p>
            <a:pPr algn="l"/>
            <a:r>
              <a:rPr lang="en-US" sz="1600">
                <a:latin typeface="Calibri" panose="020F0502020204030204" charset="0"/>
                <a:cs typeface="Calibri" panose="020F0502020204030204" charset="0"/>
              </a:rPr>
              <a:t>9. AdaBoost</a:t>
            </a:r>
            <a:endParaRPr lang="en-US" sz="1600">
              <a:latin typeface="Calibri" panose="020F0502020204030204" charset="0"/>
              <a:cs typeface="Calibri" panose="020F0502020204030204" charset="0"/>
            </a:endParaRPr>
          </a:p>
          <a:p>
            <a:pPr algn="l"/>
            <a:r>
              <a:rPr lang="en-US" sz="1600">
                <a:latin typeface="Calibri" panose="020F0502020204030204" charset="0"/>
                <a:cs typeface="Calibri" panose="020F0502020204030204" charset="0"/>
              </a:rPr>
              <a:t>10. ZeroR</a:t>
            </a:r>
            <a:endParaRPr lang="en-US" sz="1600">
              <a:latin typeface="Calibri" panose="020F0502020204030204" charset="0"/>
              <a:cs typeface="Calibri" panose="020F0502020204030204" charset="0"/>
            </a:endParaRPr>
          </a:p>
          <a:p>
            <a:pPr marL="0" indent="0" algn="l">
              <a:buNone/>
            </a:pPr>
            <a:endParaRPr lang="en-US" sz="1600">
              <a:latin typeface="Calibri" panose="020F0502020204030204" charset="0"/>
              <a:cs typeface="Calibri" panose="020F0502020204030204" charset="0"/>
            </a:endParaRPr>
          </a:p>
        </p:txBody>
      </p:sp>
      <p:sp>
        <p:nvSpPr>
          <p:cNvPr id="44" name="TextBox 43"/>
          <p:cNvSpPr txBox="1"/>
          <p:nvPr/>
        </p:nvSpPr>
        <p:spPr>
          <a:xfrm>
            <a:off x="1141413" y="1525401"/>
            <a:ext cx="892548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Ranking of the models based on the results of below parameters:</a:t>
            </a:r>
            <a:endParaRPr lang="en-IN"/>
          </a:p>
        </p:txBody>
      </p:sp>
      <p:pic>
        <p:nvPicPr>
          <p:cNvPr id="102" name="Picture 101"/>
          <p:cNvPicPr/>
          <p:nvPr/>
        </p:nvPicPr>
        <p:blipFill>
          <a:blip r:embed="rId1"/>
          <a:stretch>
            <a:fillRect/>
          </a:stretch>
        </p:blipFill>
        <p:spPr>
          <a:xfrm>
            <a:off x="2135505" y="2061210"/>
            <a:ext cx="6167755" cy="3855085"/>
          </a:xfrm>
          <a:prstGeom prst="rect">
            <a:avLst/>
          </a:prstGeom>
          <a:noFill/>
          <a:ln w="9525">
            <a:noFill/>
          </a:ln>
        </p:spPr>
      </p:pic>
      <p:sp>
        <p:nvSpPr>
          <p:cNvPr id="43" name="TextBox 42"/>
          <p:cNvSpPr txBox="1"/>
          <p:nvPr/>
        </p:nvSpPr>
        <p:spPr>
          <a:xfrm>
            <a:off x="700405" y="5844540"/>
            <a:ext cx="1034732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It can be concluded that  better performance is given by Decision tree and Random Forest.</a:t>
            </a:r>
            <a:endParaRPr lang="en-IN"/>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System Architecture</a:t>
            </a:r>
            <a:endParaRPr lang="en-US" altLang="zh-CN"/>
          </a:p>
        </p:txBody>
      </p:sp>
      <p:grpSp>
        <p:nvGrpSpPr>
          <p:cNvPr id="3" name="组合 2"/>
          <p:cNvGrpSpPr/>
          <p:nvPr/>
        </p:nvGrpSpPr>
        <p:grpSpPr>
          <a:xfrm>
            <a:off x="412750" y="3947160"/>
            <a:ext cx="11236325" cy="107950"/>
            <a:chOff x="839788" y="3375293"/>
            <a:chExt cx="10512425" cy="108000"/>
          </a:xfrm>
        </p:grpSpPr>
        <p:cxnSp>
          <p:nvCxnSpPr>
            <p:cNvPr id="5" name="直接连接符 4"/>
            <p:cNvCxnSpPr/>
            <p:nvPr/>
          </p:nvCxnSpPr>
          <p:spPr>
            <a:xfrm>
              <a:off x="839788" y="3429000"/>
              <a:ext cx="10512425" cy="0"/>
            </a:xfrm>
            <a:prstGeom prst="line">
              <a:avLst/>
            </a:prstGeom>
            <a:ln>
              <a:solidFill>
                <a:srgbClr val="F47474"/>
              </a:solidFill>
            </a:ln>
          </p:spPr>
          <p:style>
            <a:lnRef idx="1">
              <a:schemeClr val="accent1"/>
            </a:lnRef>
            <a:fillRef idx="0">
              <a:schemeClr val="accent1"/>
            </a:fillRef>
            <a:effectRef idx="0">
              <a:schemeClr val="accent1"/>
            </a:effectRef>
            <a:fontRef idx="minor">
              <a:schemeClr val="tx1"/>
            </a:fontRef>
          </p:style>
        </p:cxnSp>
        <p:sp>
          <p:nvSpPr>
            <p:cNvPr id="6" name="椭圆 5"/>
            <p:cNvSpPr>
              <a:spLocks noChangeAspect="1"/>
            </p:cNvSpPr>
            <p:nvPr/>
          </p:nvSpPr>
          <p:spPr>
            <a:xfrm>
              <a:off x="1664934" y="3375293"/>
              <a:ext cx="108000" cy="108000"/>
            </a:xfrm>
            <a:prstGeom prst="ellipse">
              <a:avLst/>
            </a:prstGeom>
            <a:solidFill>
              <a:srgbClr val="F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7" name="椭圆 6"/>
            <p:cNvSpPr>
              <a:spLocks noChangeAspect="1"/>
            </p:cNvSpPr>
            <p:nvPr/>
          </p:nvSpPr>
          <p:spPr>
            <a:xfrm>
              <a:off x="3822013" y="3375293"/>
              <a:ext cx="108000" cy="108000"/>
            </a:xfrm>
            <a:prstGeom prst="ellipse">
              <a:avLst/>
            </a:prstGeom>
            <a:solidFill>
              <a:srgbClr val="F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8" name="椭圆 7"/>
            <p:cNvSpPr>
              <a:spLocks noChangeAspect="1"/>
            </p:cNvSpPr>
            <p:nvPr/>
          </p:nvSpPr>
          <p:spPr>
            <a:xfrm>
              <a:off x="5981382" y="3375293"/>
              <a:ext cx="108000" cy="108000"/>
            </a:xfrm>
            <a:prstGeom prst="ellipse">
              <a:avLst/>
            </a:prstGeom>
            <a:solidFill>
              <a:srgbClr val="F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9" name="椭圆 8"/>
            <p:cNvSpPr>
              <a:spLocks noChangeAspect="1"/>
            </p:cNvSpPr>
            <p:nvPr/>
          </p:nvSpPr>
          <p:spPr>
            <a:xfrm>
              <a:off x="8133881" y="3375293"/>
              <a:ext cx="108000" cy="108000"/>
            </a:xfrm>
            <a:prstGeom prst="ellipse">
              <a:avLst/>
            </a:prstGeom>
            <a:solidFill>
              <a:srgbClr val="F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10" name="椭圆 9"/>
            <p:cNvSpPr>
              <a:spLocks noChangeAspect="1"/>
            </p:cNvSpPr>
            <p:nvPr/>
          </p:nvSpPr>
          <p:spPr>
            <a:xfrm>
              <a:off x="10438061" y="3375293"/>
              <a:ext cx="108000" cy="108000"/>
            </a:xfrm>
            <a:prstGeom prst="ellipse">
              <a:avLst/>
            </a:prstGeom>
            <a:solidFill>
              <a:srgbClr val="F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grpSp>
      <p:sp>
        <p:nvSpPr>
          <p:cNvPr id="13" name="椭圆 12"/>
          <p:cNvSpPr/>
          <p:nvPr/>
        </p:nvSpPr>
        <p:spPr>
          <a:xfrm>
            <a:off x="5217795" y="3072765"/>
            <a:ext cx="1856105" cy="1814195"/>
          </a:xfrm>
          <a:prstGeom prst="ellipse">
            <a:avLst/>
          </a:prstGeom>
          <a:solidFill>
            <a:srgbClr val="F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14" name="椭圆 13"/>
          <p:cNvSpPr/>
          <p:nvPr/>
        </p:nvSpPr>
        <p:spPr>
          <a:xfrm>
            <a:off x="7446010" y="3074035"/>
            <a:ext cx="1861185" cy="1801495"/>
          </a:xfrm>
          <a:prstGeom prst="ellipse">
            <a:avLst/>
          </a:prstGeom>
          <a:solidFill>
            <a:srgbClr val="60381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19" name="矩形 18"/>
          <p:cNvSpPr/>
          <p:nvPr/>
        </p:nvSpPr>
        <p:spPr>
          <a:xfrm>
            <a:off x="5131435" y="2205355"/>
            <a:ext cx="3917950" cy="45212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solidFill>
                <a:srgbClr val="603813"/>
              </a:solidFill>
              <a:latin typeface="Calibri Light" panose="020F0302020204030204"/>
            </a:endParaRPr>
          </a:p>
        </p:txBody>
      </p:sp>
      <p:sp>
        <p:nvSpPr>
          <p:cNvPr id="11" name="椭圆 10"/>
          <p:cNvSpPr/>
          <p:nvPr/>
        </p:nvSpPr>
        <p:spPr>
          <a:xfrm>
            <a:off x="756285" y="3068955"/>
            <a:ext cx="1838325" cy="1798955"/>
          </a:xfrm>
          <a:prstGeom prst="ellipse">
            <a:avLst/>
          </a:prstGeom>
        </p:spPr>
        <p:style>
          <a:lnRef idx="0">
            <a:srgbClr val="FFFFFF"/>
          </a:lnRef>
          <a:fillRef idx="2">
            <a:schemeClr val="accent1"/>
          </a:fillRef>
          <a:effectRef idx="1">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2" name="Text Box 1"/>
          <p:cNvSpPr txBox="1"/>
          <p:nvPr/>
        </p:nvSpPr>
        <p:spPr>
          <a:xfrm>
            <a:off x="827405" y="3709035"/>
            <a:ext cx="1720215" cy="645160"/>
          </a:xfrm>
          <a:prstGeom prst="rect">
            <a:avLst/>
          </a:prstGeom>
          <a:noFill/>
          <a:ln w="12700" cmpd="sng">
            <a:noFill/>
            <a:prstDash val="dash"/>
          </a:ln>
          <a:extLst>
            <a:ext uri="{909E8E84-426E-40DD-AFC4-6F175D3DCCD1}">
              <a14:hiddenFill xmlns:a14="http://schemas.microsoft.com/office/drawing/2010/main">
                <a:solidFill>
                  <a:schemeClr val="accent1">
                    <a:lumMod val="60000"/>
                    <a:lumOff val="40000"/>
                  </a:schemeClr>
                </a:solidFill>
              </a14:hiddenFill>
            </a:ext>
          </a:extLst>
        </p:spPr>
        <p:style>
          <a:lnRef idx="2">
            <a:prstClr val="black"/>
          </a:lnRef>
          <a:fillRef idx="0">
            <a:srgbClr val="FFFFFF"/>
          </a:fillRef>
          <a:effectRef idx="0">
            <a:srgbClr val="FFFFFF"/>
          </a:effectRef>
          <a:fontRef idx="minor">
            <a:schemeClr val="dk1"/>
          </a:fontRef>
        </p:style>
        <p:txBody>
          <a:bodyPr wrap="square" rtlCol="0" anchor="t" anchorCtr="0">
            <a:spAutoFit/>
          </a:bodyPr>
          <a:lstStyle>
            <a:defPPr>
              <a:defRPr lang="zh-CN"/>
            </a:defPPr>
            <a:lvl1pPr marL="0" algn="l" defTabSz="914400" rtl="0" eaLnBrk="1" latinLnBrk="0" hangingPunct="1">
              <a:defRPr sz="1800" kern="1200">
                <a:solidFill>
                  <a:srgbClr val="000000"/>
                </a:solidFill>
                <a:latin typeface="Calibri" panose="020F0502020204030204"/>
                <a:ea typeface="+mn-ea"/>
                <a:cs typeface="+mn-cs"/>
              </a:defRPr>
            </a:lvl1pPr>
            <a:lvl2pPr marL="457200" algn="l" defTabSz="914400" rtl="0" eaLnBrk="1" latinLnBrk="0" hangingPunct="1">
              <a:defRPr sz="1800" kern="1200">
                <a:solidFill>
                  <a:srgbClr val="000000"/>
                </a:solidFill>
                <a:latin typeface="Calibri" panose="020F0502020204030204"/>
                <a:ea typeface="+mn-ea"/>
                <a:cs typeface="+mn-cs"/>
              </a:defRPr>
            </a:lvl2pPr>
            <a:lvl3pPr marL="914400" algn="l" defTabSz="914400" rtl="0" eaLnBrk="1" latinLnBrk="0" hangingPunct="1">
              <a:defRPr sz="1800" kern="1200">
                <a:solidFill>
                  <a:srgbClr val="000000"/>
                </a:solidFill>
                <a:latin typeface="Calibri" panose="020F0502020204030204"/>
                <a:ea typeface="+mn-ea"/>
                <a:cs typeface="+mn-cs"/>
              </a:defRPr>
            </a:lvl3pPr>
            <a:lvl4pPr marL="1371600" algn="l" defTabSz="914400" rtl="0" eaLnBrk="1" latinLnBrk="0" hangingPunct="1">
              <a:defRPr sz="1800" kern="1200">
                <a:solidFill>
                  <a:srgbClr val="000000"/>
                </a:solidFill>
                <a:latin typeface="Calibri" panose="020F0502020204030204"/>
                <a:ea typeface="+mn-ea"/>
                <a:cs typeface="+mn-cs"/>
              </a:defRPr>
            </a:lvl4pPr>
            <a:lvl5pPr marL="1828800" algn="l" defTabSz="914400" rtl="0" eaLnBrk="1" latinLnBrk="0" hangingPunct="1">
              <a:defRPr sz="1800" kern="1200">
                <a:solidFill>
                  <a:srgbClr val="000000"/>
                </a:solidFill>
                <a:latin typeface="Calibri" panose="020F0502020204030204"/>
                <a:ea typeface="+mn-ea"/>
                <a:cs typeface="+mn-cs"/>
              </a:defRPr>
            </a:lvl5pPr>
            <a:lvl6pPr marL="2286000" algn="l" defTabSz="914400" rtl="0" eaLnBrk="1" latinLnBrk="0" hangingPunct="1">
              <a:defRPr sz="1800" kern="1200">
                <a:solidFill>
                  <a:srgbClr val="000000"/>
                </a:solidFill>
                <a:latin typeface="Calibri" panose="020F0502020204030204"/>
                <a:ea typeface="+mn-ea"/>
                <a:cs typeface="+mn-cs"/>
              </a:defRPr>
            </a:lvl6pPr>
            <a:lvl7pPr marL="2743200" algn="l" defTabSz="914400" rtl="0" eaLnBrk="1" latinLnBrk="0" hangingPunct="1">
              <a:defRPr sz="1800" kern="1200">
                <a:solidFill>
                  <a:srgbClr val="000000"/>
                </a:solidFill>
                <a:latin typeface="Calibri" panose="020F0502020204030204"/>
                <a:ea typeface="+mn-ea"/>
                <a:cs typeface="+mn-cs"/>
              </a:defRPr>
            </a:lvl7pPr>
            <a:lvl8pPr marL="3200400" algn="l" defTabSz="914400" rtl="0" eaLnBrk="1" latinLnBrk="0" hangingPunct="1">
              <a:defRPr sz="1800" kern="1200">
                <a:solidFill>
                  <a:srgbClr val="000000"/>
                </a:solidFill>
                <a:latin typeface="Calibri" panose="020F0502020204030204"/>
                <a:ea typeface="+mn-ea"/>
                <a:cs typeface="+mn-cs"/>
              </a:defRPr>
            </a:lvl8pPr>
            <a:lvl9pPr marL="3657600" algn="l" defTabSz="914400" rtl="0" eaLnBrk="1" latinLnBrk="0" hangingPunct="1">
              <a:defRPr sz="1800" kern="1200">
                <a:solidFill>
                  <a:srgbClr val="000000"/>
                </a:solidFill>
                <a:latin typeface="Calibri" panose="020F0502020204030204"/>
                <a:ea typeface="+mn-ea"/>
                <a:cs typeface="+mn-cs"/>
              </a:defRPr>
            </a:lvl9pPr>
          </a:lstStyle>
          <a:p>
            <a:pPr algn="ctr">
              <a:defRPr/>
            </a:pPr>
            <a:r>
              <a:rPr lang="en-US">
                <a:solidFill>
                  <a:schemeClr val="bg1"/>
                </a:solidFill>
                <a:sym typeface="+mn-ea"/>
              </a:rPr>
              <a:t>Autism Raw Dataset </a:t>
            </a:r>
            <a:endParaRPr lang="en-US">
              <a:solidFill>
                <a:schemeClr val="bg1"/>
              </a:solidFill>
              <a:sym typeface="+mn-ea"/>
            </a:endParaRPr>
          </a:p>
        </p:txBody>
      </p:sp>
      <p:sp>
        <p:nvSpPr>
          <p:cNvPr id="12" name="椭圆 11"/>
          <p:cNvSpPr/>
          <p:nvPr/>
        </p:nvSpPr>
        <p:spPr>
          <a:xfrm>
            <a:off x="3053715" y="3076575"/>
            <a:ext cx="1805305" cy="1790700"/>
          </a:xfrm>
          <a:prstGeom prst="ellipse">
            <a:avLst/>
          </a:prstGeom>
          <a:solidFill>
            <a:srgbClr val="60381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29" name="Text Box 28"/>
          <p:cNvSpPr txBox="1"/>
          <p:nvPr/>
        </p:nvSpPr>
        <p:spPr>
          <a:xfrm>
            <a:off x="3106420" y="3139440"/>
            <a:ext cx="1720215" cy="1476375"/>
          </a:xfrm>
          <a:prstGeom prst="rect">
            <a:avLst/>
          </a:prstGeom>
          <a:noFill/>
          <a:ln w="12700" cmpd="sng">
            <a:noFill/>
            <a:prstDash val="dash"/>
          </a:ln>
          <a:extLst>
            <a:ext uri="{909E8E84-426E-40DD-AFC4-6F175D3DCCD1}">
              <a14:hiddenFill xmlns:a14="http://schemas.microsoft.com/office/drawing/2010/main">
                <a:solidFill>
                  <a:schemeClr val="bg2">
                    <a:lumMod val="75000"/>
                  </a:schemeClr>
                </a:solidFill>
              </a14:hiddenFill>
            </a:ext>
          </a:extLst>
        </p:spPr>
        <p:style>
          <a:lnRef idx="2">
            <a:prstClr val="black"/>
          </a:lnRef>
          <a:fillRef idx="0">
            <a:srgbClr val="FFFFFF"/>
          </a:fillRef>
          <a:effectRef idx="0">
            <a:srgbClr val="FFFFFF"/>
          </a:effectRef>
          <a:fontRef idx="minor">
            <a:schemeClr val="dk1"/>
          </a:fontRef>
        </p:style>
        <p:txBody>
          <a:bodyPr wrap="square" rtlCol="0" anchor="t" anchorCtr="0">
            <a:spAutoFit/>
          </a:bodyPr>
          <a:lstStyle>
            <a:defPPr>
              <a:defRPr lang="zh-CN"/>
            </a:defPPr>
            <a:lvl1pPr marL="0" algn="l" defTabSz="914400" rtl="0" eaLnBrk="1" latinLnBrk="0" hangingPunct="1">
              <a:defRPr sz="1800" kern="1200">
                <a:solidFill>
                  <a:srgbClr val="000000"/>
                </a:solidFill>
                <a:latin typeface="Calibri" panose="020F0502020204030204"/>
                <a:ea typeface="+mn-ea"/>
                <a:cs typeface="+mn-cs"/>
              </a:defRPr>
            </a:lvl1pPr>
            <a:lvl2pPr marL="457200" algn="l" defTabSz="914400" rtl="0" eaLnBrk="1" latinLnBrk="0" hangingPunct="1">
              <a:defRPr sz="1800" kern="1200">
                <a:solidFill>
                  <a:srgbClr val="000000"/>
                </a:solidFill>
                <a:latin typeface="Calibri" panose="020F0502020204030204"/>
                <a:ea typeface="+mn-ea"/>
                <a:cs typeface="+mn-cs"/>
              </a:defRPr>
            </a:lvl2pPr>
            <a:lvl3pPr marL="914400" algn="l" defTabSz="914400" rtl="0" eaLnBrk="1" latinLnBrk="0" hangingPunct="1">
              <a:defRPr sz="1800" kern="1200">
                <a:solidFill>
                  <a:srgbClr val="000000"/>
                </a:solidFill>
                <a:latin typeface="Calibri" panose="020F0502020204030204"/>
                <a:ea typeface="+mn-ea"/>
                <a:cs typeface="+mn-cs"/>
              </a:defRPr>
            </a:lvl3pPr>
            <a:lvl4pPr marL="1371600" algn="l" defTabSz="914400" rtl="0" eaLnBrk="1" latinLnBrk="0" hangingPunct="1">
              <a:defRPr sz="1800" kern="1200">
                <a:solidFill>
                  <a:srgbClr val="000000"/>
                </a:solidFill>
                <a:latin typeface="Calibri" panose="020F0502020204030204"/>
                <a:ea typeface="+mn-ea"/>
                <a:cs typeface="+mn-cs"/>
              </a:defRPr>
            </a:lvl4pPr>
            <a:lvl5pPr marL="1828800" algn="l" defTabSz="914400" rtl="0" eaLnBrk="1" latinLnBrk="0" hangingPunct="1">
              <a:defRPr sz="1800" kern="1200">
                <a:solidFill>
                  <a:srgbClr val="000000"/>
                </a:solidFill>
                <a:latin typeface="Calibri" panose="020F0502020204030204"/>
                <a:ea typeface="+mn-ea"/>
                <a:cs typeface="+mn-cs"/>
              </a:defRPr>
            </a:lvl5pPr>
            <a:lvl6pPr marL="2286000" algn="l" defTabSz="914400" rtl="0" eaLnBrk="1" latinLnBrk="0" hangingPunct="1">
              <a:defRPr sz="1800" kern="1200">
                <a:solidFill>
                  <a:srgbClr val="000000"/>
                </a:solidFill>
                <a:latin typeface="Calibri" panose="020F0502020204030204"/>
                <a:ea typeface="+mn-ea"/>
                <a:cs typeface="+mn-cs"/>
              </a:defRPr>
            </a:lvl6pPr>
            <a:lvl7pPr marL="2743200" algn="l" defTabSz="914400" rtl="0" eaLnBrk="1" latinLnBrk="0" hangingPunct="1">
              <a:defRPr sz="1800" kern="1200">
                <a:solidFill>
                  <a:srgbClr val="000000"/>
                </a:solidFill>
                <a:latin typeface="Calibri" panose="020F0502020204030204"/>
                <a:ea typeface="+mn-ea"/>
                <a:cs typeface="+mn-cs"/>
              </a:defRPr>
            </a:lvl7pPr>
            <a:lvl8pPr marL="3200400" algn="l" defTabSz="914400" rtl="0" eaLnBrk="1" latinLnBrk="0" hangingPunct="1">
              <a:defRPr sz="1800" kern="1200">
                <a:solidFill>
                  <a:srgbClr val="000000"/>
                </a:solidFill>
                <a:latin typeface="Calibri" panose="020F0502020204030204"/>
                <a:ea typeface="+mn-ea"/>
                <a:cs typeface="+mn-cs"/>
              </a:defRPr>
            </a:lvl8pPr>
            <a:lvl9pPr marL="3657600" algn="l" defTabSz="914400" rtl="0" eaLnBrk="1" latinLnBrk="0" hangingPunct="1">
              <a:defRPr sz="1800" kern="1200">
                <a:solidFill>
                  <a:srgbClr val="000000"/>
                </a:solidFill>
                <a:latin typeface="Calibri" panose="020F0502020204030204"/>
                <a:ea typeface="+mn-ea"/>
                <a:cs typeface="+mn-cs"/>
              </a:defRPr>
            </a:lvl9pPr>
          </a:lstStyle>
          <a:p>
            <a:pPr algn="ctr">
              <a:defRPr/>
            </a:pPr>
            <a:r>
              <a:rPr lang="en-US">
                <a:solidFill>
                  <a:schemeClr val="bg1"/>
                </a:solidFill>
                <a:sym typeface="+mn-ea"/>
              </a:rPr>
              <a:t>Data Reprocessing</a:t>
            </a:r>
            <a:endParaRPr lang="en-US">
              <a:solidFill>
                <a:schemeClr val="bg1"/>
              </a:solidFill>
              <a:sym typeface="+mn-ea"/>
            </a:endParaRPr>
          </a:p>
          <a:p>
            <a:pPr algn="ctr">
              <a:defRPr/>
            </a:pPr>
            <a:r>
              <a:rPr lang="en-US">
                <a:solidFill>
                  <a:schemeClr val="bg1"/>
                </a:solidFill>
                <a:sym typeface="+mn-ea"/>
              </a:rPr>
              <a:t>(Normalization &amp; Eliminating missing values)</a:t>
            </a:r>
            <a:endParaRPr lang="en-US">
              <a:solidFill>
                <a:schemeClr val="bg1"/>
              </a:solidFill>
              <a:sym typeface="+mn-ea"/>
            </a:endParaRPr>
          </a:p>
        </p:txBody>
      </p:sp>
      <p:sp>
        <p:nvSpPr>
          <p:cNvPr id="30" name="椭圆 10"/>
          <p:cNvSpPr/>
          <p:nvPr/>
        </p:nvSpPr>
        <p:spPr>
          <a:xfrm>
            <a:off x="9664065" y="3066415"/>
            <a:ext cx="1830070" cy="1798955"/>
          </a:xfrm>
          <a:prstGeom prst="ellipse">
            <a:avLst/>
          </a:prstGeom>
        </p:spPr>
        <p:style>
          <a:lnRef idx="0">
            <a:srgbClr val="FFFFFF"/>
          </a:lnRef>
          <a:fillRef idx="2">
            <a:schemeClr val="accent1"/>
          </a:fillRef>
          <a:effectRef idx="1">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solidFill>
                <a:srgbClr val="603813"/>
              </a:solidFill>
            </a:endParaRPr>
          </a:p>
        </p:txBody>
      </p:sp>
      <p:sp>
        <p:nvSpPr>
          <p:cNvPr id="31" name="Text Box 30"/>
          <p:cNvSpPr txBox="1"/>
          <p:nvPr/>
        </p:nvSpPr>
        <p:spPr>
          <a:xfrm>
            <a:off x="5304155" y="3570605"/>
            <a:ext cx="1720215" cy="922020"/>
          </a:xfrm>
          <a:prstGeom prst="rect">
            <a:avLst/>
          </a:prstGeom>
          <a:noFill/>
          <a:ln w="12700" cmpd="sng">
            <a:noFill/>
            <a:prstDash val="dash"/>
          </a:ln>
          <a:extLst>
            <a:ext uri="{909E8E84-426E-40DD-AFC4-6F175D3DCCD1}">
              <a14:hiddenFill xmlns:a14="http://schemas.microsoft.com/office/drawing/2010/main">
                <a:solidFill>
                  <a:schemeClr val="bg2">
                    <a:lumMod val="75000"/>
                  </a:schemeClr>
                </a:solidFill>
              </a14:hiddenFill>
            </a:ext>
          </a:extLst>
        </p:spPr>
        <p:style>
          <a:lnRef idx="2">
            <a:prstClr val="black"/>
          </a:lnRef>
          <a:fillRef idx="0">
            <a:srgbClr val="FFFFFF"/>
          </a:fillRef>
          <a:effectRef idx="0">
            <a:srgbClr val="FFFFFF"/>
          </a:effectRef>
          <a:fontRef idx="minor">
            <a:schemeClr val="dk1"/>
          </a:fontRef>
        </p:style>
        <p:txBody>
          <a:bodyPr wrap="square" rtlCol="0" anchor="t" anchorCtr="0">
            <a:spAutoFit/>
          </a:bodyPr>
          <a:lstStyle>
            <a:defPPr>
              <a:defRPr lang="zh-CN"/>
            </a:defPPr>
            <a:lvl1pPr marL="0" algn="l" defTabSz="914400" rtl="0" eaLnBrk="1" latinLnBrk="0" hangingPunct="1">
              <a:defRPr sz="1800" kern="1200">
                <a:solidFill>
                  <a:srgbClr val="000000"/>
                </a:solidFill>
                <a:latin typeface="Calibri" panose="020F0502020204030204"/>
                <a:ea typeface="+mn-ea"/>
                <a:cs typeface="+mn-cs"/>
              </a:defRPr>
            </a:lvl1pPr>
            <a:lvl2pPr marL="457200" algn="l" defTabSz="914400" rtl="0" eaLnBrk="1" latinLnBrk="0" hangingPunct="1">
              <a:defRPr sz="1800" kern="1200">
                <a:solidFill>
                  <a:srgbClr val="000000"/>
                </a:solidFill>
                <a:latin typeface="Calibri" panose="020F0502020204030204"/>
                <a:ea typeface="+mn-ea"/>
                <a:cs typeface="+mn-cs"/>
              </a:defRPr>
            </a:lvl2pPr>
            <a:lvl3pPr marL="914400" algn="l" defTabSz="914400" rtl="0" eaLnBrk="1" latinLnBrk="0" hangingPunct="1">
              <a:defRPr sz="1800" kern="1200">
                <a:solidFill>
                  <a:srgbClr val="000000"/>
                </a:solidFill>
                <a:latin typeface="Calibri" panose="020F0502020204030204"/>
                <a:ea typeface="+mn-ea"/>
                <a:cs typeface="+mn-cs"/>
              </a:defRPr>
            </a:lvl3pPr>
            <a:lvl4pPr marL="1371600" algn="l" defTabSz="914400" rtl="0" eaLnBrk="1" latinLnBrk="0" hangingPunct="1">
              <a:defRPr sz="1800" kern="1200">
                <a:solidFill>
                  <a:srgbClr val="000000"/>
                </a:solidFill>
                <a:latin typeface="Calibri" panose="020F0502020204030204"/>
                <a:ea typeface="+mn-ea"/>
                <a:cs typeface="+mn-cs"/>
              </a:defRPr>
            </a:lvl4pPr>
            <a:lvl5pPr marL="1828800" algn="l" defTabSz="914400" rtl="0" eaLnBrk="1" latinLnBrk="0" hangingPunct="1">
              <a:defRPr sz="1800" kern="1200">
                <a:solidFill>
                  <a:srgbClr val="000000"/>
                </a:solidFill>
                <a:latin typeface="Calibri" panose="020F0502020204030204"/>
                <a:ea typeface="+mn-ea"/>
                <a:cs typeface="+mn-cs"/>
              </a:defRPr>
            </a:lvl5pPr>
            <a:lvl6pPr marL="2286000" algn="l" defTabSz="914400" rtl="0" eaLnBrk="1" latinLnBrk="0" hangingPunct="1">
              <a:defRPr sz="1800" kern="1200">
                <a:solidFill>
                  <a:srgbClr val="000000"/>
                </a:solidFill>
                <a:latin typeface="Calibri" panose="020F0502020204030204"/>
                <a:ea typeface="+mn-ea"/>
                <a:cs typeface="+mn-cs"/>
              </a:defRPr>
            </a:lvl6pPr>
            <a:lvl7pPr marL="2743200" algn="l" defTabSz="914400" rtl="0" eaLnBrk="1" latinLnBrk="0" hangingPunct="1">
              <a:defRPr sz="1800" kern="1200">
                <a:solidFill>
                  <a:srgbClr val="000000"/>
                </a:solidFill>
                <a:latin typeface="Calibri" panose="020F0502020204030204"/>
                <a:ea typeface="+mn-ea"/>
                <a:cs typeface="+mn-cs"/>
              </a:defRPr>
            </a:lvl7pPr>
            <a:lvl8pPr marL="3200400" algn="l" defTabSz="914400" rtl="0" eaLnBrk="1" latinLnBrk="0" hangingPunct="1">
              <a:defRPr sz="1800" kern="1200">
                <a:solidFill>
                  <a:srgbClr val="000000"/>
                </a:solidFill>
                <a:latin typeface="Calibri" panose="020F0502020204030204"/>
                <a:ea typeface="+mn-ea"/>
                <a:cs typeface="+mn-cs"/>
              </a:defRPr>
            </a:lvl8pPr>
            <a:lvl9pPr marL="3657600" algn="l" defTabSz="914400" rtl="0" eaLnBrk="1" latinLnBrk="0" hangingPunct="1">
              <a:defRPr sz="1800" kern="1200">
                <a:solidFill>
                  <a:srgbClr val="000000"/>
                </a:solidFill>
                <a:latin typeface="Calibri" panose="020F0502020204030204"/>
                <a:ea typeface="+mn-ea"/>
                <a:cs typeface="+mn-cs"/>
              </a:defRPr>
            </a:lvl9pPr>
          </a:lstStyle>
          <a:p>
            <a:pPr algn="ctr">
              <a:defRPr/>
            </a:pPr>
            <a:r>
              <a:rPr lang="en-US">
                <a:solidFill>
                  <a:schemeClr val="bg1"/>
                </a:solidFill>
                <a:sym typeface="+mn-ea"/>
              </a:rPr>
              <a:t>Loading of Preprocessed Data</a:t>
            </a:r>
            <a:endParaRPr lang="en-US">
              <a:solidFill>
                <a:schemeClr val="bg1"/>
              </a:solidFill>
              <a:sym typeface="+mn-ea"/>
            </a:endParaRPr>
          </a:p>
        </p:txBody>
      </p:sp>
      <p:sp>
        <p:nvSpPr>
          <p:cNvPr id="32" name="Text Box 31"/>
          <p:cNvSpPr txBox="1"/>
          <p:nvPr/>
        </p:nvSpPr>
        <p:spPr>
          <a:xfrm>
            <a:off x="7519035" y="3475355"/>
            <a:ext cx="1720215" cy="922020"/>
          </a:xfrm>
          <a:prstGeom prst="rect">
            <a:avLst/>
          </a:prstGeom>
          <a:noFill/>
          <a:ln w="12700" cmpd="sng">
            <a:noFill/>
            <a:prstDash val="dash"/>
          </a:ln>
          <a:extLst>
            <a:ext uri="{909E8E84-426E-40DD-AFC4-6F175D3DCCD1}">
              <a14:hiddenFill xmlns:a14="http://schemas.microsoft.com/office/drawing/2010/main">
                <a:solidFill>
                  <a:schemeClr val="bg2">
                    <a:lumMod val="75000"/>
                  </a:schemeClr>
                </a:solidFill>
              </a14:hiddenFill>
            </a:ext>
          </a:extLst>
        </p:spPr>
        <p:style>
          <a:lnRef idx="2">
            <a:prstClr val="black"/>
          </a:lnRef>
          <a:fillRef idx="0">
            <a:srgbClr val="FFFFFF"/>
          </a:fillRef>
          <a:effectRef idx="0">
            <a:srgbClr val="FFFFFF"/>
          </a:effectRef>
          <a:fontRef idx="minor">
            <a:schemeClr val="dk1"/>
          </a:fontRef>
        </p:style>
        <p:txBody>
          <a:bodyPr wrap="square" rtlCol="0" anchor="t" anchorCtr="0">
            <a:spAutoFit/>
          </a:bodyPr>
          <a:lstStyle>
            <a:defPPr>
              <a:defRPr lang="zh-CN"/>
            </a:defPPr>
            <a:lvl1pPr marL="0" algn="l" defTabSz="914400" rtl="0" eaLnBrk="1" latinLnBrk="0" hangingPunct="1">
              <a:defRPr sz="1800" kern="1200">
                <a:solidFill>
                  <a:srgbClr val="000000"/>
                </a:solidFill>
                <a:latin typeface="Calibri" panose="020F0502020204030204"/>
                <a:ea typeface="+mn-ea"/>
                <a:cs typeface="+mn-cs"/>
              </a:defRPr>
            </a:lvl1pPr>
            <a:lvl2pPr marL="457200" algn="l" defTabSz="914400" rtl="0" eaLnBrk="1" latinLnBrk="0" hangingPunct="1">
              <a:defRPr sz="1800" kern="1200">
                <a:solidFill>
                  <a:srgbClr val="000000"/>
                </a:solidFill>
                <a:latin typeface="Calibri" panose="020F0502020204030204"/>
                <a:ea typeface="+mn-ea"/>
                <a:cs typeface="+mn-cs"/>
              </a:defRPr>
            </a:lvl2pPr>
            <a:lvl3pPr marL="914400" algn="l" defTabSz="914400" rtl="0" eaLnBrk="1" latinLnBrk="0" hangingPunct="1">
              <a:defRPr sz="1800" kern="1200">
                <a:solidFill>
                  <a:srgbClr val="000000"/>
                </a:solidFill>
                <a:latin typeface="Calibri" panose="020F0502020204030204"/>
                <a:ea typeface="+mn-ea"/>
                <a:cs typeface="+mn-cs"/>
              </a:defRPr>
            </a:lvl3pPr>
            <a:lvl4pPr marL="1371600" algn="l" defTabSz="914400" rtl="0" eaLnBrk="1" latinLnBrk="0" hangingPunct="1">
              <a:defRPr sz="1800" kern="1200">
                <a:solidFill>
                  <a:srgbClr val="000000"/>
                </a:solidFill>
                <a:latin typeface="Calibri" panose="020F0502020204030204"/>
                <a:ea typeface="+mn-ea"/>
                <a:cs typeface="+mn-cs"/>
              </a:defRPr>
            </a:lvl4pPr>
            <a:lvl5pPr marL="1828800" algn="l" defTabSz="914400" rtl="0" eaLnBrk="1" latinLnBrk="0" hangingPunct="1">
              <a:defRPr sz="1800" kern="1200">
                <a:solidFill>
                  <a:srgbClr val="000000"/>
                </a:solidFill>
                <a:latin typeface="Calibri" panose="020F0502020204030204"/>
                <a:ea typeface="+mn-ea"/>
                <a:cs typeface="+mn-cs"/>
              </a:defRPr>
            </a:lvl5pPr>
            <a:lvl6pPr marL="2286000" algn="l" defTabSz="914400" rtl="0" eaLnBrk="1" latinLnBrk="0" hangingPunct="1">
              <a:defRPr sz="1800" kern="1200">
                <a:solidFill>
                  <a:srgbClr val="000000"/>
                </a:solidFill>
                <a:latin typeface="Calibri" panose="020F0502020204030204"/>
                <a:ea typeface="+mn-ea"/>
                <a:cs typeface="+mn-cs"/>
              </a:defRPr>
            </a:lvl6pPr>
            <a:lvl7pPr marL="2743200" algn="l" defTabSz="914400" rtl="0" eaLnBrk="1" latinLnBrk="0" hangingPunct="1">
              <a:defRPr sz="1800" kern="1200">
                <a:solidFill>
                  <a:srgbClr val="000000"/>
                </a:solidFill>
                <a:latin typeface="Calibri" panose="020F0502020204030204"/>
                <a:ea typeface="+mn-ea"/>
                <a:cs typeface="+mn-cs"/>
              </a:defRPr>
            </a:lvl7pPr>
            <a:lvl8pPr marL="3200400" algn="l" defTabSz="914400" rtl="0" eaLnBrk="1" latinLnBrk="0" hangingPunct="1">
              <a:defRPr sz="1800" kern="1200">
                <a:solidFill>
                  <a:srgbClr val="000000"/>
                </a:solidFill>
                <a:latin typeface="Calibri" panose="020F0502020204030204"/>
                <a:ea typeface="+mn-ea"/>
                <a:cs typeface="+mn-cs"/>
              </a:defRPr>
            </a:lvl8pPr>
            <a:lvl9pPr marL="3657600" algn="l" defTabSz="914400" rtl="0" eaLnBrk="1" latinLnBrk="0" hangingPunct="1">
              <a:defRPr sz="1800" kern="1200">
                <a:solidFill>
                  <a:srgbClr val="000000"/>
                </a:solidFill>
                <a:latin typeface="Calibri" panose="020F0502020204030204"/>
                <a:ea typeface="+mn-ea"/>
                <a:cs typeface="+mn-cs"/>
              </a:defRPr>
            </a:lvl9pPr>
          </a:lstStyle>
          <a:p>
            <a:pPr algn="ctr">
              <a:defRPr/>
            </a:pPr>
            <a:r>
              <a:rPr lang="en-US">
                <a:solidFill>
                  <a:schemeClr val="bg1"/>
                </a:solidFill>
                <a:sym typeface="+mn-ea"/>
              </a:rPr>
              <a:t>Applying Classification Algorithm</a:t>
            </a:r>
            <a:endParaRPr lang="en-US">
              <a:solidFill>
                <a:schemeClr val="bg1"/>
              </a:solidFill>
              <a:sym typeface="+mn-ea"/>
            </a:endParaRPr>
          </a:p>
        </p:txBody>
      </p:sp>
      <p:sp>
        <p:nvSpPr>
          <p:cNvPr id="33" name="Text Box 32"/>
          <p:cNvSpPr txBox="1"/>
          <p:nvPr/>
        </p:nvSpPr>
        <p:spPr>
          <a:xfrm>
            <a:off x="9752330" y="3570605"/>
            <a:ext cx="1720215" cy="922020"/>
          </a:xfrm>
          <a:prstGeom prst="rect">
            <a:avLst/>
          </a:prstGeom>
          <a:noFill/>
          <a:ln w="12700" cmpd="sng">
            <a:noFill/>
            <a:prstDash val="dash"/>
          </a:ln>
          <a:extLst>
            <a:ext uri="{909E8E84-426E-40DD-AFC4-6F175D3DCCD1}">
              <a14:hiddenFill xmlns:a14="http://schemas.microsoft.com/office/drawing/2010/main">
                <a:solidFill>
                  <a:schemeClr val="bg2">
                    <a:lumMod val="75000"/>
                  </a:schemeClr>
                </a:solidFill>
              </a14:hiddenFill>
            </a:ext>
          </a:extLst>
        </p:spPr>
        <p:style>
          <a:lnRef idx="2">
            <a:prstClr val="black"/>
          </a:lnRef>
          <a:fillRef idx="0">
            <a:srgbClr val="FFFFFF"/>
          </a:fillRef>
          <a:effectRef idx="0">
            <a:srgbClr val="FFFFFF"/>
          </a:effectRef>
          <a:fontRef idx="minor">
            <a:schemeClr val="dk1"/>
          </a:fontRef>
        </p:style>
        <p:txBody>
          <a:bodyPr wrap="square" rtlCol="0" anchor="t" anchorCtr="0">
            <a:spAutoFit/>
          </a:bodyPr>
          <a:lstStyle>
            <a:defPPr>
              <a:defRPr lang="zh-CN"/>
            </a:defPPr>
            <a:lvl1pPr marL="0" algn="l" defTabSz="914400" rtl="0" eaLnBrk="1" latinLnBrk="0" hangingPunct="1">
              <a:defRPr sz="1800" kern="1200">
                <a:solidFill>
                  <a:srgbClr val="000000"/>
                </a:solidFill>
                <a:latin typeface="Calibri" panose="020F0502020204030204"/>
                <a:ea typeface="+mn-ea"/>
                <a:cs typeface="+mn-cs"/>
              </a:defRPr>
            </a:lvl1pPr>
            <a:lvl2pPr marL="457200" algn="l" defTabSz="914400" rtl="0" eaLnBrk="1" latinLnBrk="0" hangingPunct="1">
              <a:defRPr sz="1800" kern="1200">
                <a:solidFill>
                  <a:srgbClr val="000000"/>
                </a:solidFill>
                <a:latin typeface="Calibri" panose="020F0502020204030204"/>
                <a:ea typeface="+mn-ea"/>
                <a:cs typeface="+mn-cs"/>
              </a:defRPr>
            </a:lvl2pPr>
            <a:lvl3pPr marL="914400" algn="l" defTabSz="914400" rtl="0" eaLnBrk="1" latinLnBrk="0" hangingPunct="1">
              <a:defRPr sz="1800" kern="1200">
                <a:solidFill>
                  <a:srgbClr val="000000"/>
                </a:solidFill>
                <a:latin typeface="Calibri" panose="020F0502020204030204"/>
                <a:ea typeface="+mn-ea"/>
                <a:cs typeface="+mn-cs"/>
              </a:defRPr>
            </a:lvl3pPr>
            <a:lvl4pPr marL="1371600" algn="l" defTabSz="914400" rtl="0" eaLnBrk="1" latinLnBrk="0" hangingPunct="1">
              <a:defRPr sz="1800" kern="1200">
                <a:solidFill>
                  <a:srgbClr val="000000"/>
                </a:solidFill>
                <a:latin typeface="Calibri" panose="020F0502020204030204"/>
                <a:ea typeface="+mn-ea"/>
                <a:cs typeface="+mn-cs"/>
              </a:defRPr>
            </a:lvl4pPr>
            <a:lvl5pPr marL="1828800" algn="l" defTabSz="914400" rtl="0" eaLnBrk="1" latinLnBrk="0" hangingPunct="1">
              <a:defRPr sz="1800" kern="1200">
                <a:solidFill>
                  <a:srgbClr val="000000"/>
                </a:solidFill>
                <a:latin typeface="Calibri" panose="020F0502020204030204"/>
                <a:ea typeface="+mn-ea"/>
                <a:cs typeface="+mn-cs"/>
              </a:defRPr>
            </a:lvl5pPr>
            <a:lvl6pPr marL="2286000" algn="l" defTabSz="914400" rtl="0" eaLnBrk="1" latinLnBrk="0" hangingPunct="1">
              <a:defRPr sz="1800" kern="1200">
                <a:solidFill>
                  <a:srgbClr val="000000"/>
                </a:solidFill>
                <a:latin typeface="Calibri" panose="020F0502020204030204"/>
                <a:ea typeface="+mn-ea"/>
                <a:cs typeface="+mn-cs"/>
              </a:defRPr>
            </a:lvl6pPr>
            <a:lvl7pPr marL="2743200" algn="l" defTabSz="914400" rtl="0" eaLnBrk="1" latinLnBrk="0" hangingPunct="1">
              <a:defRPr sz="1800" kern="1200">
                <a:solidFill>
                  <a:srgbClr val="000000"/>
                </a:solidFill>
                <a:latin typeface="Calibri" panose="020F0502020204030204"/>
                <a:ea typeface="+mn-ea"/>
                <a:cs typeface="+mn-cs"/>
              </a:defRPr>
            </a:lvl7pPr>
            <a:lvl8pPr marL="3200400" algn="l" defTabSz="914400" rtl="0" eaLnBrk="1" latinLnBrk="0" hangingPunct="1">
              <a:defRPr sz="1800" kern="1200">
                <a:solidFill>
                  <a:srgbClr val="000000"/>
                </a:solidFill>
                <a:latin typeface="Calibri" panose="020F0502020204030204"/>
                <a:ea typeface="+mn-ea"/>
                <a:cs typeface="+mn-cs"/>
              </a:defRPr>
            </a:lvl8pPr>
            <a:lvl9pPr marL="3657600" algn="l" defTabSz="914400" rtl="0" eaLnBrk="1" latinLnBrk="0" hangingPunct="1">
              <a:defRPr sz="1800" kern="1200">
                <a:solidFill>
                  <a:srgbClr val="000000"/>
                </a:solidFill>
                <a:latin typeface="Calibri" panose="020F0502020204030204"/>
                <a:ea typeface="+mn-ea"/>
                <a:cs typeface="+mn-cs"/>
              </a:defRPr>
            </a:lvl9pPr>
          </a:lstStyle>
          <a:p>
            <a:pPr algn="ctr">
              <a:defRPr/>
            </a:pPr>
            <a:r>
              <a:rPr lang="en-US">
                <a:solidFill>
                  <a:schemeClr val="bg1"/>
                </a:solidFill>
                <a:sym typeface="+mn-ea"/>
              </a:rPr>
              <a:t>Evaluation of ASD and no ASD classes</a:t>
            </a:r>
            <a:endParaRPr lang="en-US">
              <a:solidFill>
                <a:schemeClr val="bg1"/>
              </a:solidFill>
              <a:sym typeface="+mn-ea"/>
            </a:endParaRPr>
          </a:p>
        </p:txBody>
      </p:sp>
      <p:sp>
        <p:nvSpPr>
          <p:cNvPr id="34" name="Right Arrow 33"/>
          <p:cNvSpPr/>
          <p:nvPr/>
        </p:nvSpPr>
        <p:spPr>
          <a:xfrm>
            <a:off x="2664460" y="3927475"/>
            <a:ext cx="295910" cy="1428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en-US"/>
          </a:p>
        </p:txBody>
      </p:sp>
      <p:sp>
        <p:nvSpPr>
          <p:cNvPr id="35" name="Right Arrow 34"/>
          <p:cNvSpPr/>
          <p:nvPr/>
        </p:nvSpPr>
        <p:spPr>
          <a:xfrm>
            <a:off x="4907280" y="3935730"/>
            <a:ext cx="295910" cy="1428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en-US"/>
          </a:p>
        </p:txBody>
      </p:sp>
      <p:sp>
        <p:nvSpPr>
          <p:cNvPr id="36" name="Right Arrow 35"/>
          <p:cNvSpPr/>
          <p:nvPr/>
        </p:nvSpPr>
        <p:spPr>
          <a:xfrm>
            <a:off x="7105650" y="3922395"/>
            <a:ext cx="295910" cy="1428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en-US"/>
          </a:p>
        </p:txBody>
      </p:sp>
      <p:sp>
        <p:nvSpPr>
          <p:cNvPr id="37" name="Right Arrow 36"/>
          <p:cNvSpPr/>
          <p:nvPr/>
        </p:nvSpPr>
        <p:spPr>
          <a:xfrm>
            <a:off x="9348470" y="3930650"/>
            <a:ext cx="295910" cy="1428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163955" y="398780"/>
            <a:ext cx="9719945" cy="1004570"/>
          </a:xfrm>
        </p:spPr>
        <p:txBody>
          <a:bodyPr>
            <a:normAutofit/>
          </a:bodyPr>
          <a:lstStyle/>
          <a:p>
            <a:r>
              <a:rPr lang="en-US">
                <a:latin typeface="Calibri" panose="020F0502020204030204" charset="0"/>
                <a:ea typeface="Calibri" panose="020F0502020204030204" charset="0"/>
                <a:cs typeface="Calibri" panose="020F0502020204030204" charset="0"/>
              </a:rPr>
              <a:t>Result Comparison with Different Algos</a:t>
            </a:r>
            <a:endParaRPr lang="en-US">
              <a:latin typeface="Calibri" panose="020F0502020204030204" charset="0"/>
              <a:ea typeface="Calibri" panose="020F0502020204030204" charset="0"/>
              <a:cs typeface="Calibri" panose="020F0502020204030204" charset="0"/>
            </a:endParaRPr>
          </a:p>
        </p:txBody>
      </p:sp>
      <p:sp>
        <p:nvSpPr>
          <p:cNvPr id="14" name="Content Placeholder 2"/>
          <p:cNvSpPr txBox="1"/>
          <p:nvPr/>
        </p:nvSpPr>
        <p:spPr>
          <a:xfrm>
            <a:off x="1027063" y="1519741"/>
            <a:ext cx="6765658" cy="837379"/>
          </a:xfrm>
          <a:prstGeom prst="rect">
            <a:avLst/>
          </a:prstGeom>
        </p:spPr>
        <p:txBody>
          <a:bodyPr>
            <a:normAutofit/>
          </a:bodyPr>
          <a:lstStyle>
            <a:defPPr>
              <a:defRPr lang="zh-CN"/>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ea typeface="Tahoma" panose="020B0604030504040204" pitchFamily="34" charset="0"/>
                <a:cs typeface="Tahoma" panose="020B0604030504040204" pitchFamily="34" charset="0"/>
              </a:rPr>
              <a:t>Below are the charts of all the algorithms based on different parameters:</a:t>
            </a:r>
            <a:endParaRPr lang="en-US" sz="2000">
              <a:ea typeface="Tahoma" panose="020B0604030504040204" pitchFamily="34" charset="0"/>
              <a:cs typeface="Tahoma" panose="020B0604030504040204" pitchFamily="34" charset="0"/>
            </a:endParaRPr>
          </a:p>
        </p:txBody>
      </p:sp>
      <p:pic>
        <p:nvPicPr>
          <p:cNvPr id="15" name="Picture 14" descr="A graph of a number of classes&#10;&#10;Description automatically generated with medium confidence"/>
          <p:cNvPicPr>
            <a:picLocks noChangeAspect="1"/>
          </p:cNvPicPr>
          <p:nvPr/>
        </p:nvPicPr>
        <p:blipFill>
          <a:blip r:embed="rId1"/>
          <a:stretch>
            <a:fillRect/>
          </a:stretch>
        </p:blipFill>
        <p:spPr>
          <a:xfrm>
            <a:off x="1039813" y="2473139"/>
            <a:ext cx="2988471" cy="2865120"/>
          </a:xfrm>
          <a:prstGeom prst="rect">
            <a:avLst/>
          </a:prstGeom>
        </p:spPr>
      </p:pic>
      <p:pic>
        <p:nvPicPr>
          <p:cNvPr id="16" name="Picture 15" descr="A graph of different colored bars&#10;&#10;Description automatically generated with medium confidence"/>
          <p:cNvPicPr>
            <a:picLocks noChangeAspect="1"/>
          </p:cNvPicPr>
          <p:nvPr/>
        </p:nvPicPr>
        <p:blipFill>
          <a:blip r:embed="rId2"/>
          <a:stretch>
            <a:fillRect/>
          </a:stretch>
        </p:blipFill>
        <p:spPr>
          <a:xfrm>
            <a:off x="4339425" y="2473139"/>
            <a:ext cx="3141247" cy="2943465"/>
          </a:xfrm>
          <a:prstGeom prst="rect">
            <a:avLst/>
          </a:prstGeom>
        </p:spPr>
      </p:pic>
      <p:pic>
        <p:nvPicPr>
          <p:cNvPr id="17" name="Picture 16" descr="A close-up of a graph&#10;&#10;Description automatically generated"/>
          <p:cNvPicPr>
            <a:picLocks noChangeAspect="1"/>
          </p:cNvPicPr>
          <p:nvPr/>
        </p:nvPicPr>
        <p:blipFill>
          <a:blip r:embed="rId3"/>
          <a:stretch>
            <a:fillRect/>
          </a:stretch>
        </p:blipFill>
        <p:spPr>
          <a:xfrm>
            <a:off x="8546465" y="1125220"/>
            <a:ext cx="3013075" cy="569341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GROUP MEMBERS</a:t>
            </a:r>
            <a:endParaRPr lang="en-US" altLang="zh-CN"/>
          </a:p>
        </p:txBody>
      </p:sp>
      <p:sp>
        <p:nvSpPr>
          <p:cNvPr id="9" name="平行四边形 8"/>
          <p:cNvSpPr/>
          <p:nvPr/>
        </p:nvSpPr>
        <p:spPr>
          <a:xfrm>
            <a:off x="1125855" y="1691005"/>
            <a:ext cx="3135630" cy="549275"/>
          </a:xfrm>
          <a:prstGeom prst="parallelogram">
            <a:avLst/>
          </a:prstGeom>
          <a:solidFill>
            <a:srgbClr val="F4747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2400">
                <a:solidFill>
                  <a:schemeClr val="bg1"/>
                </a:solidFill>
              </a:rPr>
              <a:t>Antra Amrit</a:t>
            </a:r>
            <a:endParaRPr lang="en-US" altLang="zh-CN" sz="2400">
              <a:solidFill>
                <a:schemeClr val="bg1"/>
              </a:solidFill>
            </a:endParaRPr>
          </a:p>
        </p:txBody>
      </p:sp>
      <p:sp>
        <p:nvSpPr>
          <p:cNvPr id="10" name="矩形 9"/>
          <p:cNvSpPr/>
          <p:nvPr/>
        </p:nvSpPr>
        <p:spPr>
          <a:xfrm>
            <a:off x="1878250" y="4185382"/>
            <a:ext cx="1141095" cy="36830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chemeClr val="bg1"/>
                </a:solidFill>
              </a:rPr>
              <a:t>Brijit Adak</a:t>
            </a:r>
            <a:endParaRPr lang="en-US" altLang="zh-CN">
              <a:solidFill>
                <a:schemeClr val="bg1"/>
              </a:solidFill>
            </a:endParaRPr>
          </a:p>
        </p:txBody>
      </p:sp>
      <p:sp>
        <p:nvSpPr>
          <p:cNvPr id="12" name="平行四边形 11"/>
          <p:cNvSpPr/>
          <p:nvPr/>
        </p:nvSpPr>
        <p:spPr>
          <a:xfrm>
            <a:off x="1127760" y="3557270"/>
            <a:ext cx="3134360" cy="549275"/>
          </a:xfrm>
          <a:prstGeom prst="parallelogram">
            <a:avLst/>
          </a:prstGeom>
          <a:solidFill>
            <a:srgbClr val="F4747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2400">
                <a:solidFill>
                  <a:schemeClr val="bg1"/>
                </a:solidFill>
              </a:rPr>
              <a:t>Roshan Sisodia</a:t>
            </a:r>
            <a:endParaRPr lang="en-US" altLang="zh-CN" sz="2400">
              <a:solidFill>
                <a:schemeClr val="bg1"/>
              </a:solidFill>
            </a:endParaRPr>
          </a:p>
        </p:txBody>
      </p:sp>
      <p:sp>
        <p:nvSpPr>
          <p:cNvPr id="13" name="矩形 12"/>
          <p:cNvSpPr/>
          <p:nvPr/>
        </p:nvSpPr>
        <p:spPr>
          <a:xfrm>
            <a:off x="5269291" y="4448907"/>
            <a:ext cx="1695272"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bg1"/>
                </a:solidFill>
              </a:rPr>
              <a:t>ADD YOUR TEXT</a:t>
            </a:r>
            <a:endParaRPr lang="zh-CN" altLang="en-US">
              <a:solidFill>
                <a:schemeClr val="bg1"/>
              </a:solidFill>
            </a:endParaRPr>
          </a:p>
        </p:txBody>
      </p:sp>
      <p:sp>
        <p:nvSpPr>
          <p:cNvPr id="14" name="矩形 13"/>
          <p:cNvSpPr/>
          <p:nvPr/>
        </p:nvSpPr>
        <p:spPr>
          <a:xfrm>
            <a:off x="8553564" y="5020820"/>
            <a:ext cx="2135912" cy="3067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400">
              <a:solidFill>
                <a:srgbClr val="603813"/>
              </a:solidFill>
            </a:endParaRPr>
          </a:p>
        </p:txBody>
      </p:sp>
      <p:sp>
        <p:nvSpPr>
          <p:cNvPr id="16" name="矩形 15"/>
          <p:cNvSpPr/>
          <p:nvPr/>
        </p:nvSpPr>
        <p:spPr>
          <a:xfrm>
            <a:off x="8683827" y="4448907"/>
            <a:ext cx="1695272"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bg1"/>
                </a:solidFill>
              </a:rPr>
              <a:t>ADD YOUR TEXT</a:t>
            </a:r>
            <a:endParaRPr lang="zh-CN" altLang="en-US">
              <a:solidFill>
                <a:schemeClr val="bg1"/>
              </a:solidFill>
            </a:endParaRPr>
          </a:p>
        </p:txBody>
      </p:sp>
      <p:sp>
        <p:nvSpPr>
          <p:cNvPr id="2" name="平行四边形 11"/>
          <p:cNvSpPr/>
          <p:nvPr/>
        </p:nvSpPr>
        <p:spPr>
          <a:xfrm>
            <a:off x="1117600" y="2635250"/>
            <a:ext cx="3143885" cy="549275"/>
          </a:xfrm>
          <a:prstGeom prst="parallelogram">
            <a:avLst/>
          </a:prstGeom>
          <a:solidFill>
            <a:srgbClr val="F4747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2400">
                <a:solidFill>
                  <a:schemeClr val="bg1"/>
                </a:solidFill>
              </a:rPr>
              <a:t>Saurabh Sushant </a:t>
            </a:r>
            <a:endParaRPr lang="en-US" altLang="zh-CN" sz="2400">
              <a:solidFill>
                <a:schemeClr val="bg1"/>
              </a:solidFill>
            </a:endParaRPr>
          </a:p>
        </p:txBody>
      </p:sp>
      <p:sp>
        <p:nvSpPr>
          <p:cNvPr id="3" name="平行四边形 11"/>
          <p:cNvSpPr/>
          <p:nvPr/>
        </p:nvSpPr>
        <p:spPr>
          <a:xfrm>
            <a:off x="1117600" y="4559935"/>
            <a:ext cx="3144520" cy="549275"/>
          </a:xfrm>
          <a:prstGeom prst="parallelogram">
            <a:avLst/>
          </a:prstGeom>
          <a:solidFill>
            <a:srgbClr val="F4747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2400">
                <a:solidFill>
                  <a:schemeClr val="bg1"/>
                </a:solidFill>
              </a:rPr>
              <a:t>Aastha Anand</a:t>
            </a:r>
            <a:endParaRPr lang="en-US" altLang="zh-CN" sz="2400">
              <a:solidFill>
                <a:schemeClr val="bg1"/>
              </a:solidFill>
            </a:endParaRPr>
          </a:p>
        </p:txBody>
      </p:sp>
      <p:sp>
        <p:nvSpPr>
          <p:cNvPr id="6" name="平行四边形 11"/>
          <p:cNvSpPr/>
          <p:nvPr/>
        </p:nvSpPr>
        <p:spPr>
          <a:xfrm>
            <a:off x="1107440" y="5613400"/>
            <a:ext cx="3138170" cy="549275"/>
          </a:xfrm>
          <a:prstGeom prst="parallelogram">
            <a:avLst/>
          </a:prstGeom>
          <a:solidFill>
            <a:srgbClr val="F4747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2400">
                <a:solidFill>
                  <a:schemeClr val="bg1"/>
                </a:solidFill>
              </a:rPr>
              <a:t>Brijit Adak</a:t>
            </a:r>
            <a:endParaRPr lang="en-US" altLang="zh-CN" sz="2400">
              <a:solidFill>
                <a:schemeClr val="bg1"/>
              </a:solidFill>
            </a:endParaRPr>
          </a:p>
        </p:txBody>
      </p:sp>
      <p:sp>
        <p:nvSpPr>
          <p:cNvPr id="20" name="Text Box 19"/>
          <p:cNvSpPr txBox="1"/>
          <p:nvPr/>
        </p:nvSpPr>
        <p:spPr>
          <a:xfrm>
            <a:off x="4948555" y="1737360"/>
            <a:ext cx="406400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21052480</a:t>
            </a:r>
            <a:endParaRPr lang="en-US" sz="2800"/>
          </a:p>
        </p:txBody>
      </p:sp>
      <p:sp>
        <p:nvSpPr>
          <p:cNvPr id="25" name="Text Box 24"/>
          <p:cNvSpPr txBox="1"/>
          <p:nvPr/>
        </p:nvSpPr>
        <p:spPr>
          <a:xfrm>
            <a:off x="4959985" y="2675890"/>
            <a:ext cx="415671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21051335</a:t>
            </a:r>
            <a:endParaRPr lang="en-US" sz="2800"/>
          </a:p>
        </p:txBody>
      </p:sp>
      <p:sp>
        <p:nvSpPr>
          <p:cNvPr id="27" name="Text Box 26"/>
          <p:cNvSpPr txBox="1"/>
          <p:nvPr/>
        </p:nvSpPr>
        <p:spPr>
          <a:xfrm>
            <a:off x="4555490" y="1480820"/>
            <a:ext cx="346710" cy="102425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t>-</a:t>
            </a:r>
            <a:endParaRPr lang="en-US" sz="5400"/>
          </a:p>
        </p:txBody>
      </p:sp>
      <p:sp>
        <p:nvSpPr>
          <p:cNvPr id="29" name="Text Box 28"/>
          <p:cNvSpPr txBox="1"/>
          <p:nvPr/>
        </p:nvSpPr>
        <p:spPr>
          <a:xfrm>
            <a:off x="4553585" y="2433320"/>
            <a:ext cx="621665" cy="9220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ym typeface="+mn-ea"/>
              </a:rPr>
              <a:t>-</a:t>
            </a:r>
            <a:endParaRPr lang="en-US" sz="5400">
              <a:sym typeface="+mn-ea"/>
            </a:endParaRPr>
          </a:p>
        </p:txBody>
      </p:sp>
      <p:sp>
        <p:nvSpPr>
          <p:cNvPr id="30" name="Text Box 29"/>
          <p:cNvSpPr txBox="1"/>
          <p:nvPr/>
        </p:nvSpPr>
        <p:spPr>
          <a:xfrm>
            <a:off x="4553585" y="3368675"/>
            <a:ext cx="610235" cy="9220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ym typeface="+mn-ea"/>
              </a:rPr>
              <a:t>-</a:t>
            </a:r>
            <a:endParaRPr lang="en-US" sz="5400">
              <a:sym typeface="+mn-ea"/>
            </a:endParaRPr>
          </a:p>
        </p:txBody>
      </p:sp>
      <p:sp>
        <p:nvSpPr>
          <p:cNvPr id="31" name="Text Box 30"/>
          <p:cNvSpPr txBox="1"/>
          <p:nvPr/>
        </p:nvSpPr>
        <p:spPr>
          <a:xfrm>
            <a:off x="4553585" y="4359275"/>
            <a:ext cx="460375" cy="9220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ym typeface="+mn-ea"/>
              </a:rPr>
              <a:t>-</a:t>
            </a:r>
            <a:endParaRPr lang="en-US" sz="5400">
              <a:sym typeface="+mn-ea"/>
            </a:endParaRPr>
          </a:p>
        </p:txBody>
      </p:sp>
      <p:sp>
        <p:nvSpPr>
          <p:cNvPr id="32" name="Text Box 31"/>
          <p:cNvSpPr txBox="1"/>
          <p:nvPr/>
        </p:nvSpPr>
        <p:spPr>
          <a:xfrm>
            <a:off x="4553585" y="5416550"/>
            <a:ext cx="436880" cy="9220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ym typeface="+mn-ea"/>
              </a:rPr>
              <a:t>-</a:t>
            </a:r>
            <a:endParaRPr lang="en-US" sz="5400">
              <a:sym typeface="+mn-ea"/>
            </a:endParaRPr>
          </a:p>
        </p:txBody>
      </p:sp>
      <p:sp>
        <p:nvSpPr>
          <p:cNvPr id="34" name="Text Box 33"/>
          <p:cNvSpPr txBox="1"/>
          <p:nvPr/>
        </p:nvSpPr>
        <p:spPr>
          <a:xfrm>
            <a:off x="4959985" y="4607560"/>
            <a:ext cx="232918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21052126</a:t>
            </a:r>
            <a:endParaRPr lang="en-US" sz="2800"/>
          </a:p>
        </p:txBody>
      </p:sp>
      <p:sp>
        <p:nvSpPr>
          <p:cNvPr id="35" name="Text Box 34"/>
          <p:cNvSpPr txBox="1"/>
          <p:nvPr/>
        </p:nvSpPr>
        <p:spPr>
          <a:xfrm>
            <a:off x="4948555" y="5631180"/>
            <a:ext cx="211963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21052410</a:t>
            </a:r>
            <a:endParaRPr lang="en-US" sz="2800"/>
          </a:p>
        </p:txBody>
      </p:sp>
      <p:sp>
        <p:nvSpPr>
          <p:cNvPr id="5" name="Text Box 4"/>
          <p:cNvSpPr txBox="1"/>
          <p:nvPr/>
        </p:nvSpPr>
        <p:spPr>
          <a:xfrm>
            <a:off x="4959985" y="3684270"/>
            <a:ext cx="4064000" cy="521970"/>
          </a:xfrm>
          <a:prstGeom prst="rect">
            <a:avLst/>
          </a:prstGeom>
          <a:noFill/>
        </p:spPr>
        <p:txBody>
          <a:bodyPr wrap="square" rtlCol="0">
            <a:spAutoFit/>
          </a:bodyPr>
          <a:p>
            <a:r>
              <a:rPr lang="en-US" sz="2800"/>
              <a:t>21052611</a:t>
            </a:r>
            <a:endParaRPr lang="en-US" sz="2800"/>
          </a:p>
        </p:txBody>
      </p:sp>
      <p:sp>
        <p:nvSpPr>
          <p:cNvPr id="7" name="Text Box 6"/>
          <p:cNvSpPr txBox="1"/>
          <p:nvPr/>
        </p:nvSpPr>
        <p:spPr>
          <a:xfrm>
            <a:off x="9410700" y="4033520"/>
            <a:ext cx="4064000" cy="368300"/>
          </a:xfrm>
          <a:prstGeom prst="rect">
            <a:avLst/>
          </a:prstGeom>
          <a:noFill/>
        </p:spPr>
        <p:txBody>
          <a:bodyPr wrap="square" rtlCol="0">
            <a:spAutoFit/>
          </a:bodyPr>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pc="300">
                <a:ea typeface="Calibri" panose="020F0502020204030204"/>
                <a:cs typeface="+mj-lt"/>
                <a:sym typeface="+mn-ea"/>
              </a:rPr>
              <a:t> Datasets used in the Experiment</a:t>
            </a:r>
            <a:endParaRPr lang="en-US"/>
          </a:p>
        </p:txBody>
      </p:sp>
      <p:sp>
        <p:nvSpPr>
          <p:cNvPr id="2" name="Text Box 1"/>
          <p:cNvSpPr txBox="1"/>
          <p:nvPr/>
        </p:nvSpPr>
        <p:spPr>
          <a:xfrm>
            <a:off x="1127760" y="1844675"/>
            <a:ext cx="10041255" cy="4523105"/>
          </a:xfrm>
          <a:prstGeom prst="rect">
            <a:avLst/>
          </a:prstGeom>
          <a:noFill/>
        </p:spPr>
        <p:txBody>
          <a:bodyPr wrap="square" rtlCol="0">
            <a:spAutoFit/>
          </a:bodyPr>
          <a:p>
            <a:pPr marL="285750" indent="-285750">
              <a:buFont typeface="Arial" panose="020B0604020202020204" pitchFamily="34" charset="0"/>
              <a:buChar char="•"/>
            </a:pPr>
            <a:r>
              <a:rPr lang="en-US" sz="2400"/>
              <a:t>UCI Machine Learning Repository made available by Fadi Fayez Thabtah.</a:t>
            </a: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ASD screening child dataset -&gt; 292 (141 ASD:151 non-ASD) records.</a:t>
            </a:r>
            <a:endParaRPr lang="en-US" sz="2400"/>
          </a:p>
          <a:p>
            <a:pPr marL="285750" indent="-285750">
              <a:buFont typeface="Arial" panose="020B0604020202020204" pitchFamily="34" charset="0"/>
              <a:buChar char="•"/>
            </a:pPr>
            <a:r>
              <a:rPr lang="en-US" sz="2400"/>
              <a:t>Adolescent Dataset -&gt; 104 (63 ASD:41 non-ASD) records.</a:t>
            </a:r>
            <a:endParaRPr lang="en-US" sz="2400"/>
          </a:p>
          <a:p>
            <a:pPr marL="285750" indent="-285750">
              <a:buFont typeface="Arial" panose="020B0604020202020204" pitchFamily="34" charset="0"/>
              <a:buChar char="•"/>
            </a:pPr>
            <a:r>
              <a:rPr lang="en-US" sz="2400"/>
              <a:t>Adult Dataset -&gt; 704(189 ASD:515 non-ASD) records.</a:t>
            </a:r>
            <a:endParaRPr lang="en-US" sz="2400"/>
          </a:p>
          <a:p>
            <a:pPr indent="0">
              <a:buFont typeface="Arial" panose="020B0604020202020204" pitchFamily="34" charset="0"/>
              <a:buNone/>
            </a:pPr>
            <a:endParaRPr lang="en-US" sz="2400"/>
          </a:p>
          <a:p>
            <a:pPr marL="285750" indent="-285750">
              <a:buFont typeface="Arial" panose="020B0604020202020204" pitchFamily="34" charset="0"/>
              <a:buChar char="•"/>
            </a:pPr>
            <a:r>
              <a:rPr lang="en-US" sz="2400"/>
              <a:t>There are 21 properties in which 10 questions (AQ1-AQ10) are about behavioural information and 10 demographic attributes with one class label as either yes or no.</a:t>
            </a:r>
            <a:endParaRPr lang="en-US" sz="2400"/>
          </a:p>
          <a:p>
            <a:pPr marL="285750" indent="-285750">
              <a:buFont typeface="Arial" panose="020B0604020202020204" pitchFamily="34" charset="0"/>
              <a:buChar char="•"/>
            </a:pPr>
            <a:r>
              <a:rPr lang="en-US" sz="2400"/>
              <a:t>Here we used A1_Score to A10_Score, age, gender, ethnicity, jaundice, austim, contry_of_res, used_app_before, result, age_desc, Class/ASD for training our model.</a:t>
            </a:r>
            <a:endParaRPr lang="en-US" sz="240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90">
                <a:solidFill>
                  <a:srgbClr val="877969"/>
                </a:solidFill>
                <a:sym typeface="+mn-ea"/>
              </a:rPr>
              <a:t> </a:t>
            </a:r>
            <a:br>
              <a:rPr lang="en-US" sz="4890">
                <a:solidFill>
                  <a:srgbClr val="877969"/>
                </a:solidFill>
                <a:sym typeface="+mn-ea"/>
              </a:rPr>
            </a:br>
            <a:r>
              <a:rPr lang="en-US" sz="4890">
                <a:solidFill>
                  <a:srgbClr val="877969"/>
                </a:solidFill>
                <a:sym typeface="+mn-ea"/>
              </a:rPr>
              <a:t> Questions in Dataset</a:t>
            </a:r>
            <a:br>
              <a:rPr lang="en-US" b="1">
                <a:solidFill>
                  <a:srgbClr val="3B6283"/>
                </a:solidFill>
                <a:sym typeface="+mn-ea"/>
              </a:rPr>
            </a:br>
            <a:endParaRPr lang="en-US"/>
          </a:p>
        </p:txBody>
      </p:sp>
      <p:sp>
        <p:nvSpPr>
          <p:cNvPr id="3" name="Text Box 2"/>
          <p:cNvSpPr txBox="1"/>
          <p:nvPr/>
        </p:nvSpPr>
        <p:spPr>
          <a:xfrm>
            <a:off x="1136650" y="1382395"/>
            <a:ext cx="6805930" cy="3923665"/>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10000"/>
              </a:lnSpc>
              <a:buFont typeface="Arial" panose="020B0604020202020204" pitchFamily="34" charset="0"/>
              <a:buChar char="•"/>
            </a:pPr>
            <a:r>
              <a:rPr lang="en-US" sz="2000">
                <a:sym typeface="+mn-ea"/>
              </a:rPr>
              <a:t>Able to hear sound that others can't hear.</a:t>
            </a:r>
            <a:endParaRPr lang="en-US" sz="2000">
              <a:sym typeface="+mn-ea"/>
            </a:endParaRPr>
          </a:p>
          <a:p>
            <a:pPr marL="285750" indent="-285750" algn="l">
              <a:lnSpc>
                <a:spcPct val="110000"/>
              </a:lnSpc>
              <a:buFont typeface="Arial" panose="020B0604020202020204" pitchFamily="34" charset="0"/>
              <a:buChar char="•"/>
            </a:pPr>
            <a:r>
              <a:rPr lang="en-US" sz="2000">
                <a:sym typeface="+mn-ea"/>
              </a:rPr>
              <a:t>Targets on large picture than small details.</a:t>
            </a:r>
            <a:endParaRPr lang="en-US" sz="2000">
              <a:sym typeface="+mn-ea"/>
            </a:endParaRPr>
          </a:p>
          <a:p>
            <a:pPr marL="285750" indent="-285750" algn="l">
              <a:lnSpc>
                <a:spcPct val="110000"/>
              </a:lnSpc>
              <a:buFont typeface="Arial" panose="020B0604020202020204" pitchFamily="34" charset="0"/>
              <a:buChar char="•"/>
            </a:pPr>
            <a:r>
              <a:rPr lang="en-US" sz="2000">
                <a:sym typeface="+mn-ea"/>
              </a:rPr>
              <a:t>Pursue the discussions of people in a</a:t>
            </a:r>
            <a:endParaRPr lang="en-US" sz="2000">
              <a:sym typeface="+mn-ea"/>
            </a:endParaRPr>
          </a:p>
          <a:p>
            <a:pPr indent="0" algn="l">
              <a:lnSpc>
                <a:spcPct val="110000"/>
              </a:lnSpc>
              <a:buFont typeface="Arial" panose="020B0604020202020204" pitchFamily="34" charset="0"/>
              <a:buNone/>
            </a:pPr>
            <a:r>
              <a:rPr lang="en-US" sz="2000">
                <a:sym typeface="+mn-ea"/>
              </a:rPr>
              <a:t>     community group.</a:t>
            </a:r>
            <a:endParaRPr lang="en-US" sz="2000">
              <a:sym typeface="+mn-ea"/>
            </a:endParaRPr>
          </a:p>
          <a:p>
            <a:pPr marL="285750" indent="-285750" algn="l">
              <a:lnSpc>
                <a:spcPct val="110000"/>
              </a:lnSpc>
              <a:buFont typeface="Arial" panose="020B0604020202020204" pitchFamily="34" charset="0"/>
              <a:buChar char="•"/>
            </a:pPr>
            <a:r>
              <a:rPr lang="en-US" sz="2000">
                <a:sym typeface="+mn-ea"/>
              </a:rPr>
              <a:t>Can effectively switch between available actions.</a:t>
            </a:r>
            <a:endParaRPr lang="en-US" sz="2000">
              <a:sym typeface="+mn-ea"/>
            </a:endParaRPr>
          </a:p>
          <a:p>
            <a:pPr marL="285750" indent="-285750" algn="l">
              <a:lnSpc>
                <a:spcPct val="110000"/>
              </a:lnSpc>
              <a:buFont typeface="Arial" panose="020B0604020202020204" pitchFamily="34" charset="0"/>
              <a:buChar char="•"/>
            </a:pPr>
            <a:r>
              <a:rPr lang="en-US" sz="2000">
                <a:sym typeface="+mn-ea"/>
              </a:rPr>
              <a:t>No idea about how to chitchat with peers.</a:t>
            </a:r>
            <a:endParaRPr lang="en-US" sz="2000">
              <a:sym typeface="+mn-ea"/>
            </a:endParaRPr>
          </a:p>
          <a:p>
            <a:pPr marL="285750" indent="-285750" algn="l">
              <a:lnSpc>
                <a:spcPct val="110000"/>
              </a:lnSpc>
              <a:buFont typeface="Arial" panose="020B0604020202020204" pitchFamily="34" charset="0"/>
              <a:buChar char="•"/>
            </a:pPr>
            <a:r>
              <a:rPr lang="en-US" sz="2000">
                <a:sym typeface="+mn-ea"/>
              </a:rPr>
              <a:t>Fine for day-today small chats.</a:t>
            </a:r>
            <a:endParaRPr lang="en-US" sz="2000">
              <a:sym typeface="+mn-ea"/>
            </a:endParaRPr>
          </a:p>
          <a:p>
            <a:pPr marL="285750" indent="-285750" algn="l">
              <a:lnSpc>
                <a:spcPct val="110000"/>
              </a:lnSpc>
              <a:buFont typeface="Arial" panose="020B0604020202020204" pitchFamily="34" charset="0"/>
              <a:buChar char="•"/>
            </a:pPr>
            <a:r>
              <a:rPr lang="en-US" sz="2000">
                <a:sym typeface="+mn-ea"/>
              </a:rPr>
              <a:t>Finding hard to understand emotions while</a:t>
            </a:r>
            <a:endParaRPr lang="en-US" sz="2000">
              <a:sym typeface="+mn-ea"/>
            </a:endParaRPr>
          </a:p>
          <a:p>
            <a:pPr indent="0" algn="l">
              <a:lnSpc>
                <a:spcPct val="110000"/>
              </a:lnSpc>
              <a:buFont typeface="Arial" panose="020B0604020202020204" pitchFamily="34" charset="0"/>
              <a:buNone/>
            </a:pPr>
            <a:r>
              <a:rPr lang="en-US" sz="2000">
                <a:sym typeface="+mn-ea"/>
              </a:rPr>
              <a:t>     reading a book.</a:t>
            </a:r>
            <a:endParaRPr lang="en-US" sz="2000">
              <a:sym typeface="+mn-ea"/>
            </a:endParaRPr>
          </a:p>
          <a:p>
            <a:pPr marL="285750" indent="-285750" algn="l">
              <a:lnSpc>
                <a:spcPct val="110000"/>
              </a:lnSpc>
              <a:buFont typeface="Arial" panose="020B0604020202020204" pitchFamily="34" charset="0"/>
              <a:buChar char="•"/>
            </a:pPr>
            <a:r>
              <a:rPr lang="en-US" sz="2000">
                <a:sym typeface="+mn-ea"/>
              </a:rPr>
              <a:t>Fond of playing role plays as part of</a:t>
            </a:r>
            <a:endParaRPr lang="en-US" sz="2000">
              <a:sym typeface="+mn-ea"/>
            </a:endParaRPr>
          </a:p>
          <a:p>
            <a:pPr indent="0" algn="l">
              <a:lnSpc>
                <a:spcPct val="110000"/>
              </a:lnSpc>
              <a:buFont typeface="Arial" panose="020B0604020202020204" pitchFamily="34" charset="0"/>
              <a:buNone/>
            </a:pPr>
            <a:r>
              <a:rPr lang="en-US" sz="2000">
                <a:sym typeface="+mn-ea"/>
              </a:rPr>
              <a:t>     (pre-school) education.</a:t>
            </a:r>
            <a:endParaRPr lang="en-US" sz="2000">
              <a:sym typeface="+mn-ea"/>
            </a:endParaRPr>
          </a:p>
          <a:p>
            <a:pPr marL="285750" indent="-285750" algn="l">
              <a:lnSpc>
                <a:spcPct val="110000"/>
              </a:lnSpc>
              <a:buFont typeface="Arial" panose="020B0604020202020204" pitchFamily="34" charset="0"/>
              <a:buChar char="•"/>
            </a:pPr>
            <a:r>
              <a:rPr lang="en-US" sz="2000">
                <a:sym typeface="+mn-ea"/>
              </a:rPr>
              <a:t>Recognize their experience by observing</a:t>
            </a:r>
            <a:endParaRPr lang="en-US" sz="2000">
              <a:sym typeface="+mn-ea"/>
            </a:endParaRPr>
          </a:p>
          <a:p>
            <a:pPr indent="0" algn="l">
              <a:lnSpc>
                <a:spcPct val="110000"/>
              </a:lnSpc>
              <a:buFont typeface="Arial" panose="020B0604020202020204" pitchFamily="34" charset="0"/>
              <a:buNone/>
            </a:pPr>
            <a:r>
              <a:rPr lang="en-US" sz="2000">
                <a:sym typeface="+mn-ea"/>
              </a:rPr>
              <a:t>     facial expressions</a:t>
            </a:r>
            <a:endParaRPr lang="en-US" sz="2000">
              <a:sym typeface="+mn-ea"/>
            </a:endParaRPr>
          </a:p>
          <a:p>
            <a:pPr marL="285750" indent="-285750" algn="l">
              <a:lnSpc>
                <a:spcPct val="110000"/>
              </a:lnSpc>
              <a:buFont typeface="Arial" panose="020B0604020202020204" pitchFamily="34" charset="0"/>
              <a:buChar char="•"/>
            </a:pPr>
            <a:r>
              <a:rPr lang="en-US" sz="2000">
                <a:sym typeface="+mn-ea"/>
              </a:rPr>
              <a:t>Hard to create new friends</a:t>
            </a:r>
            <a:endParaRPr lang="en-US" sz="2000">
              <a:sym typeface="+mn-ea"/>
            </a:endParaRPr>
          </a:p>
          <a:p>
            <a:pPr marL="285750" indent="-285750" algn="l">
              <a:lnSpc>
                <a:spcPct val="110000"/>
              </a:lnSpc>
              <a:buFont typeface="Arial" panose="020B0604020202020204" pitchFamily="34" charset="0"/>
              <a:buChar char="•"/>
            </a:pPr>
            <a:r>
              <a:rPr lang="en-US" sz="2000">
                <a:sym typeface="+mn-ea"/>
              </a:rPr>
              <a:t>Background('White-European', 'South Asian',</a:t>
            </a:r>
            <a:endParaRPr lang="en-US" sz="2000">
              <a:sym typeface="+mn-ea"/>
            </a:endParaRPr>
          </a:p>
          <a:p>
            <a:pPr marL="285750" indent="-285750" algn="l">
              <a:lnSpc>
                <a:spcPct val="110000"/>
              </a:lnSpc>
              <a:buFont typeface="Arial" panose="020B0604020202020204" pitchFamily="34" charset="0"/>
              <a:buChar char="•"/>
            </a:pPr>
            <a:endParaRPr lang="en-US" sz="2000">
              <a:sym typeface="+mn-ea"/>
            </a:endParaRPr>
          </a:p>
        </p:txBody>
      </p:sp>
      <p:pic>
        <p:nvPicPr>
          <p:cNvPr id="7" name="Content Placeholder 6"/>
          <p:cNvPicPr>
            <a:picLocks noChangeAspect="1"/>
          </p:cNvPicPr>
          <p:nvPr>
            <p:ph idx="4294967295"/>
          </p:nvPr>
        </p:nvPicPr>
        <p:blipFill>
          <a:blip r:embed="rId1"/>
          <a:stretch>
            <a:fillRect/>
          </a:stretch>
        </p:blipFill>
        <p:spPr>
          <a:xfrm>
            <a:off x="6442075" y="1208405"/>
            <a:ext cx="5397500" cy="524510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   Questions in Dataset</a:t>
            </a:r>
            <a:endParaRPr lang="en-US"/>
          </a:p>
        </p:txBody>
      </p:sp>
      <p:sp>
        <p:nvSpPr>
          <p:cNvPr id="3" name="Text Box 2"/>
          <p:cNvSpPr txBox="1"/>
          <p:nvPr/>
        </p:nvSpPr>
        <p:spPr>
          <a:xfrm>
            <a:off x="1049655" y="2030730"/>
            <a:ext cx="6096000" cy="381508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10000"/>
              </a:lnSpc>
              <a:buFont typeface="Arial" panose="020B0604020202020204" pitchFamily="34" charset="0"/>
              <a:buNone/>
            </a:pPr>
            <a:r>
              <a:rPr lang="en-US" sz="2000">
                <a:sym typeface="+mn-ea"/>
              </a:rPr>
              <a:t>     'Asian', 'Middle Eastern ', 'Pasifika',</a:t>
            </a:r>
            <a:endParaRPr lang="en-US" sz="2000">
              <a:sym typeface="+mn-ea"/>
            </a:endParaRPr>
          </a:p>
          <a:p>
            <a:pPr indent="0">
              <a:lnSpc>
                <a:spcPct val="110000"/>
              </a:lnSpc>
              <a:buFont typeface="Arial" panose="020B0604020202020204" pitchFamily="34" charset="0"/>
              <a:buNone/>
            </a:pPr>
            <a:r>
              <a:rPr lang="en-US" sz="2000">
                <a:sym typeface="+mn-ea"/>
              </a:rPr>
              <a:t>     'Hispanic', 'Turkish','Latino', 'Black',</a:t>
            </a:r>
            <a:endParaRPr lang="en-US" sz="2000">
              <a:sym typeface="+mn-ea"/>
            </a:endParaRPr>
          </a:p>
          <a:p>
            <a:pPr indent="0">
              <a:lnSpc>
                <a:spcPct val="110000"/>
              </a:lnSpc>
              <a:buFont typeface="Arial" panose="020B0604020202020204" pitchFamily="34" charset="0"/>
              <a:buNone/>
            </a:pPr>
            <a:r>
              <a:rPr lang="en-US" sz="2000">
                <a:sym typeface="+mn-ea"/>
              </a:rPr>
              <a:t>     </a:t>
            </a:r>
            <a:r>
              <a:rPr lang="en-US" sz="2000">
                <a:sym typeface="+mn-ea"/>
              </a:rPr>
              <a:t>'</a:t>
            </a:r>
            <a:r>
              <a:rPr lang="en-US" sz="2000">
                <a:sym typeface="+mn-ea"/>
              </a:rPr>
              <a:t>Others', 'Unknown')</a:t>
            </a:r>
            <a:endParaRPr lang="en-US" sz="2000">
              <a:sym typeface="+mn-ea"/>
            </a:endParaRPr>
          </a:p>
          <a:p>
            <a:pPr marL="285750" indent="-285750">
              <a:lnSpc>
                <a:spcPct val="110000"/>
              </a:lnSpc>
              <a:buFont typeface="Arial" panose="020B0604020202020204" pitchFamily="34" charset="0"/>
              <a:buChar char="•"/>
            </a:pPr>
            <a:r>
              <a:rPr lang="en-US" sz="2000">
                <a:sym typeface="+mn-ea"/>
              </a:rPr>
              <a:t>Born with jaundice (yes, no)</a:t>
            </a:r>
            <a:endParaRPr lang="en-US" sz="2000">
              <a:sym typeface="+mn-ea"/>
            </a:endParaRPr>
          </a:p>
          <a:p>
            <a:pPr marL="285750" indent="-285750">
              <a:lnSpc>
                <a:spcPct val="110000"/>
              </a:lnSpc>
              <a:buFont typeface="Arial" panose="020B0604020202020204" pitchFamily="34" charset="0"/>
              <a:buChar char="•"/>
            </a:pPr>
            <a:r>
              <a:rPr lang="en-US" sz="2000">
                <a:sym typeface="+mn-ea"/>
              </a:rPr>
              <a:t>Family member with PDD (yes, no)</a:t>
            </a:r>
            <a:endParaRPr lang="en-US" sz="2000">
              <a:sym typeface="+mn-ea"/>
            </a:endParaRPr>
          </a:p>
          <a:p>
            <a:pPr marL="285750" indent="-285750">
              <a:lnSpc>
                <a:spcPct val="110000"/>
              </a:lnSpc>
              <a:buFont typeface="Arial" panose="020B0604020202020204" pitchFamily="34" charset="0"/>
              <a:buChar char="•"/>
            </a:pPr>
            <a:r>
              <a:rPr lang="en-US" sz="2000">
                <a:sym typeface="+mn-ea"/>
              </a:rPr>
              <a:t>Country</a:t>
            </a:r>
            <a:endParaRPr lang="en-US" sz="2000">
              <a:sym typeface="+mn-ea"/>
            </a:endParaRPr>
          </a:p>
          <a:p>
            <a:pPr marL="285750" indent="-285750">
              <a:lnSpc>
                <a:spcPct val="110000"/>
              </a:lnSpc>
              <a:buFont typeface="Arial" panose="020B0604020202020204" pitchFamily="34" charset="0"/>
              <a:buChar char="•"/>
            </a:pPr>
            <a:r>
              <a:rPr lang="en-US" sz="2000">
                <a:sym typeface="+mn-ea"/>
              </a:rPr>
              <a:t>Familiar with the screening app (yes, no)</a:t>
            </a:r>
            <a:endParaRPr lang="en-US" sz="2000">
              <a:sym typeface="+mn-ea"/>
            </a:endParaRPr>
          </a:p>
          <a:p>
            <a:pPr marL="285750" indent="-285750">
              <a:lnSpc>
                <a:spcPct val="110000"/>
              </a:lnSpc>
              <a:buFont typeface="Arial" panose="020B0604020202020204" pitchFamily="34" charset="0"/>
              <a:buChar char="•"/>
            </a:pPr>
            <a:r>
              <a:rPr lang="en-US" sz="2000">
                <a:sym typeface="+mn-ea"/>
              </a:rPr>
              <a:t>Score</a:t>
            </a:r>
            <a:endParaRPr lang="en-US" sz="2000">
              <a:sym typeface="+mn-ea"/>
            </a:endParaRPr>
          </a:p>
          <a:p>
            <a:pPr marL="285750" indent="-285750">
              <a:lnSpc>
                <a:spcPct val="110000"/>
              </a:lnSpc>
              <a:buFont typeface="Arial" panose="020B0604020202020204" pitchFamily="34" charset="0"/>
              <a:buChar char="•"/>
            </a:pPr>
            <a:r>
              <a:rPr lang="en-US" sz="2000">
                <a:sym typeface="+mn-ea"/>
              </a:rPr>
              <a:t>Age_desc</a:t>
            </a:r>
            <a:endParaRPr lang="en-US" sz="2000">
              <a:sym typeface="+mn-ea"/>
            </a:endParaRPr>
          </a:p>
          <a:p>
            <a:pPr marL="285750" indent="-285750">
              <a:lnSpc>
                <a:spcPct val="110000"/>
              </a:lnSpc>
              <a:buFont typeface="Arial" panose="020B0604020202020204" pitchFamily="34" charset="0"/>
              <a:buChar char="•"/>
            </a:pPr>
            <a:r>
              <a:rPr lang="en-US" sz="2000">
                <a:sym typeface="+mn-ea"/>
              </a:rPr>
              <a:t>Who has attempted the test</a:t>
            </a:r>
            <a:endParaRPr lang="en-US" sz="2000">
              <a:sym typeface="+mn-ea"/>
            </a:endParaRPr>
          </a:p>
          <a:p>
            <a:pPr marL="285750" indent="-285750">
              <a:lnSpc>
                <a:spcPct val="110000"/>
              </a:lnSpc>
              <a:buFont typeface="Arial" panose="020B0604020202020204" pitchFamily="34" charset="0"/>
              <a:buChar char="•"/>
            </a:pPr>
            <a:r>
              <a:rPr lang="en-US" sz="2000">
                <a:sym typeface="+mn-ea"/>
              </a:rPr>
              <a:t>Class/ASD</a:t>
            </a:r>
            <a:endParaRPr lang="en-US" sz="2000">
              <a:sym typeface="+mn-ea"/>
            </a:endParaRPr>
          </a:p>
        </p:txBody>
      </p:sp>
      <p:pic>
        <p:nvPicPr>
          <p:cNvPr id="100" name="Content Placeholder 99"/>
          <p:cNvPicPr>
            <a:picLocks noChangeAspect="1"/>
          </p:cNvPicPr>
          <p:nvPr>
            <p:ph idx="4294967295"/>
          </p:nvPr>
        </p:nvPicPr>
        <p:blipFill>
          <a:blip r:embed="rId1"/>
          <a:stretch>
            <a:fillRect/>
          </a:stretch>
        </p:blipFill>
        <p:spPr>
          <a:xfrm>
            <a:off x="5836285" y="1464310"/>
            <a:ext cx="5923915" cy="4585335"/>
          </a:xfrm>
          <a:prstGeom prst="rect">
            <a:avLst/>
          </a:prstGeom>
          <a:noFill/>
          <a:ln w="9525">
            <a:noFill/>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  Model Evaluation Chart</a:t>
            </a:r>
            <a:endParaRPr lang="en-US"/>
          </a:p>
        </p:txBody>
      </p:sp>
      <p:sp>
        <p:nvSpPr>
          <p:cNvPr id="4" name="Text Box 3"/>
          <p:cNvSpPr txBox="1"/>
          <p:nvPr/>
        </p:nvSpPr>
        <p:spPr>
          <a:xfrm>
            <a:off x="787400" y="1954530"/>
            <a:ext cx="5155565" cy="362267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       1. Accuracy=(TP+TN)/(TP+TN+FP+FN)</a:t>
            </a:r>
            <a:endParaRPr lang="en-US" sz="2000"/>
          </a:p>
        </p:txBody>
      </p:sp>
      <p:sp>
        <p:nvSpPr>
          <p:cNvPr id="6" name="Text Box 5"/>
          <p:cNvSpPr txBox="1"/>
          <p:nvPr/>
        </p:nvSpPr>
        <p:spPr>
          <a:xfrm>
            <a:off x="6793230" y="1955165"/>
            <a:ext cx="5090160" cy="63055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                 2. Precision= TP/(TP+FP)  </a:t>
            </a:r>
            <a:endParaRPr lang="en-US" sz="2000"/>
          </a:p>
          <a:p>
            <a:endParaRPr lang="en-US" sz="2000"/>
          </a:p>
        </p:txBody>
      </p:sp>
      <p:cxnSp>
        <p:nvCxnSpPr>
          <p:cNvPr id="12" name="Straight Connector 11"/>
          <p:cNvCxnSpPr/>
          <p:nvPr/>
        </p:nvCxnSpPr>
        <p:spPr>
          <a:xfrm>
            <a:off x="6181725" y="1703070"/>
            <a:ext cx="10795" cy="45104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pic>
        <p:nvPicPr>
          <p:cNvPr id="9" name="Picture 8"/>
          <p:cNvPicPr>
            <a:picLocks noChangeAspect="1"/>
          </p:cNvPicPr>
          <p:nvPr/>
        </p:nvPicPr>
        <p:blipFill>
          <a:blip r:embed="rId1"/>
          <a:stretch>
            <a:fillRect/>
          </a:stretch>
        </p:blipFill>
        <p:spPr>
          <a:xfrm>
            <a:off x="983615" y="2280285"/>
            <a:ext cx="4486275" cy="4248150"/>
          </a:xfrm>
          <a:prstGeom prst="rect">
            <a:avLst/>
          </a:prstGeom>
        </p:spPr>
      </p:pic>
      <p:pic>
        <p:nvPicPr>
          <p:cNvPr id="11" name="Picture 10"/>
          <p:cNvPicPr>
            <a:picLocks noChangeAspect="1"/>
          </p:cNvPicPr>
          <p:nvPr/>
        </p:nvPicPr>
        <p:blipFill>
          <a:blip r:embed="rId2"/>
          <a:srcRect l="2703" t="1697"/>
          <a:stretch>
            <a:fillRect/>
          </a:stretch>
        </p:blipFill>
        <p:spPr>
          <a:xfrm>
            <a:off x="6936740" y="2277110"/>
            <a:ext cx="4364990" cy="415734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410" y="365125"/>
            <a:ext cx="10232390" cy="1325880"/>
          </a:xfrm>
        </p:spPr>
        <p:txBody>
          <a:bodyPr/>
          <a:lstStyle/>
          <a:p>
            <a:r>
              <a:rPr lang="en-US">
                <a:sym typeface="+mn-ea"/>
              </a:rPr>
              <a:t>Model Evaluation Chart</a:t>
            </a:r>
            <a:endParaRPr lang="en-US"/>
          </a:p>
        </p:txBody>
      </p:sp>
      <p:sp>
        <p:nvSpPr>
          <p:cNvPr id="3" name="Text Box 2"/>
          <p:cNvSpPr txBox="1"/>
          <p:nvPr/>
        </p:nvSpPr>
        <p:spPr>
          <a:xfrm>
            <a:off x="1845310" y="2059940"/>
            <a:ext cx="5721985" cy="51244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3. Recall = TP/(TP+FN)</a:t>
            </a:r>
            <a:endParaRPr lang="en-US" sz="2000"/>
          </a:p>
        </p:txBody>
      </p:sp>
      <p:sp>
        <p:nvSpPr>
          <p:cNvPr id="6" name="Text Box 5"/>
          <p:cNvSpPr txBox="1"/>
          <p:nvPr/>
        </p:nvSpPr>
        <p:spPr>
          <a:xfrm>
            <a:off x="6351270" y="2090420"/>
            <a:ext cx="546671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4.  F1-Score =2(Recall*Precision)/(Recall+Precision)</a:t>
            </a:r>
            <a:endParaRPr lang="en-US" sz="2000"/>
          </a:p>
        </p:txBody>
      </p:sp>
      <p:cxnSp>
        <p:nvCxnSpPr>
          <p:cNvPr id="8" name="Straight Connector 7"/>
          <p:cNvCxnSpPr/>
          <p:nvPr/>
        </p:nvCxnSpPr>
        <p:spPr>
          <a:xfrm flipH="1">
            <a:off x="6208395" y="1906905"/>
            <a:ext cx="0" cy="43027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pic>
        <p:nvPicPr>
          <p:cNvPr id="10" name="Picture 9"/>
          <p:cNvPicPr>
            <a:picLocks noChangeAspect="1"/>
          </p:cNvPicPr>
          <p:nvPr/>
        </p:nvPicPr>
        <p:blipFill>
          <a:blip r:embed="rId1"/>
          <a:srcRect t="1756"/>
          <a:stretch>
            <a:fillRect/>
          </a:stretch>
        </p:blipFill>
        <p:spPr>
          <a:xfrm>
            <a:off x="1031875" y="2421255"/>
            <a:ext cx="4324985" cy="4050030"/>
          </a:xfrm>
          <a:prstGeom prst="rect">
            <a:avLst/>
          </a:prstGeom>
        </p:spPr>
      </p:pic>
      <p:pic>
        <p:nvPicPr>
          <p:cNvPr id="11" name="Picture 10"/>
          <p:cNvPicPr>
            <a:picLocks noChangeAspect="1"/>
          </p:cNvPicPr>
          <p:nvPr/>
        </p:nvPicPr>
        <p:blipFill>
          <a:blip r:embed="rId2"/>
          <a:srcRect t="1866"/>
          <a:stretch>
            <a:fillRect/>
          </a:stretch>
        </p:blipFill>
        <p:spPr>
          <a:xfrm>
            <a:off x="6871335" y="2421255"/>
            <a:ext cx="4481830" cy="409130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410" y="365125"/>
            <a:ext cx="10232390" cy="1325880"/>
          </a:xfrm>
        </p:spPr>
        <p:txBody>
          <a:bodyPr/>
          <a:lstStyle/>
          <a:p>
            <a:r>
              <a:rPr lang="en-US">
                <a:sym typeface="+mn-ea"/>
              </a:rPr>
              <a:t>Future Plans</a:t>
            </a:r>
            <a:endParaRPr lang="en-US"/>
          </a:p>
        </p:txBody>
      </p:sp>
      <p:sp>
        <p:nvSpPr>
          <p:cNvPr id="5" name="Text Box 4"/>
          <p:cNvSpPr txBox="1"/>
          <p:nvPr/>
        </p:nvSpPr>
        <p:spPr>
          <a:xfrm>
            <a:off x="1121410" y="1496060"/>
            <a:ext cx="3724275" cy="6369685"/>
          </a:xfrm>
          <a:prstGeom prst="rect">
            <a:avLst/>
          </a:prstGeom>
          <a:noFill/>
        </p:spPr>
        <p:txBody>
          <a:bodyPr wrap="square" rtlCol="0">
            <a:spAutoFit/>
          </a:bodyPr>
          <a:p>
            <a:pPr marL="342900" indent="-342900">
              <a:buFont typeface="Arial" panose="020B0604020202020204" pitchFamily="34" charset="0"/>
              <a:buChar char="•"/>
            </a:pPr>
            <a:r>
              <a:rPr lang="en-US" sz="2400"/>
              <a:t>At future our goal is to collect more no of patient data through any authenticated source.</a:t>
            </a:r>
            <a:endParaRPr lang="en-US" sz="2400"/>
          </a:p>
          <a:p>
            <a:endParaRPr lang="en-US" sz="2400"/>
          </a:p>
          <a:p>
            <a:pPr marL="342900" indent="-342900">
              <a:buFont typeface="Arial" panose="020B0604020202020204" pitchFamily="34" charset="0"/>
              <a:buChar char="•"/>
            </a:pPr>
            <a:r>
              <a:rPr lang="en-US" sz="2400"/>
              <a:t>Implement other models to get the best possible outcome.</a:t>
            </a: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Reevaluate our input attributes and updating them if after that better result comes</a:t>
            </a:r>
            <a:endParaRPr lang="en-US" sz="2400"/>
          </a:p>
          <a:p>
            <a:endParaRPr lang="en-US" sz="2400"/>
          </a:p>
          <a:p>
            <a:endParaRPr lang="en-US" sz="2400"/>
          </a:p>
          <a:p>
            <a:endParaRPr lang="en-US" sz="2400"/>
          </a:p>
          <a:p>
            <a:endParaRPr lang="en-US" sz="2400"/>
          </a:p>
        </p:txBody>
      </p:sp>
      <p:pic>
        <p:nvPicPr>
          <p:cNvPr id="100" name="Picture 99"/>
          <p:cNvPicPr/>
          <p:nvPr/>
        </p:nvPicPr>
        <p:blipFill>
          <a:blip r:embed="rId1"/>
          <a:stretch>
            <a:fillRect/>
          </a:stretch>
        </p:blipFill>
        <p:spPr>
          <a:xfrm>
            <a:off x="5303520" y="1628775"/>
            <a:ext cx="6350000" cy="4235450"/>
          </a:xfrm>
          <a:prstGeom prst="rect">
            <a:avLst/>
          </a:prstGeom>
          <a:noFill/>
          <a:ln w="9525">
            <a:noFill/>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Conclusion</a:t>
            </a:r>
            <a:endParaRPr lang="zh-CN" altLang="en-US"/>
          </a:p>
        </p:txBody>
      </p:sp>
      <p:sp>
        <p:nvSpPr>
          <p:cNvPr id="2" name="Text Box 1"/>
          <p:cNvSpPr txBox="1"/>
          <p:nvPr/>
        </p:nvSpPr>
        <p:spPr>
          <a:xfrm>
            <a:off x="1225550" y="1691005"/>
            <a:ext cx="9947910" cy="3623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 conclusion, autism spectrum disorder (ASD) is a complex neurodevelopmental condition that affects individuals in diverse ways. Through this presentation, we've explored the key characteristics, diagnostic criteria, prevalence, and potential causes of autism. It's crucial to recognize that each person with autism is unique, with their own strengths and challenges.</a:t>
            </a:r>
            <a:endParaRPr lang="en-US"/>
          </a:p>
          <a:p>
            <a:endParaRPr lang="en-US"/>
          </a:p>
          <a:p>
            <a:r>
              <a:rPr lang="en-US"/>
              <a:t>While there is still much to learn about autism, increased awareness, acceptance, and support are essential for improving the lives of individuals on the spectrum. Early intervention and personalized therapies can significantly enhance outcomes and help individuals with autism reach their full potential.</a:t>
            </a:r>
            <a:endParaRPr lang="en-US"/>
          </a:p>
          <a:p>
            <a:endParaRPr lang="en-US"/>
          </a:p>
          <a:p>
            <a:r>
              <a:rPr lang="en-US"/>
              <a:t>As we continue to advance our understanding of autism, let us strive for a society that embraces neurodiversity, promotes inclusivity, and provides equal opportunities for individuals of all abilities. Together, we can create a more compassionate and supportive world for everyone, including those with autism.</a:t>
            </a:r>
            <a:endParaRPr 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References</a:t>
            </a:r>
            <a:endParaRPr lang="zh-CN" altLang="en-US"/>
          </a:p>
        </p:txBody>
      </p:sp>
      <p:sp>
        <p:nvSpPr>
          <p:cNvPr id="2" name="Text Box 1"/>
          <p:cNvSpPr txBox="1"/>
          <p:nvPr/>
        </p:nvSpPr>
        <p:spPr>
          <a:xfrm>
            <a:off x="1225550" y="1691005"/>
            <a:ext cx="10032365" cy="454406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American Psychiatric Association. (2013). Diagnostic and Statistical Manual of Mental Disorders (5th ed.). Arlington, VA: American Psychiatric Publishing.</a:t>
            </a:r>
            <a:endParaRPr lang="en-US"/>
          </a:p>
          <a:p>
            <a:pPr marL="285750" indent="-285750">
              <a:buFont typeface="Arial" panose="020B0604020202020204" pitchFamily="34" charset="0"/>
              <a:buChar char="•"/>
            </a:pPr>
            <a:r>
              <a:rPr lang="en-US"/>
              <a:t>Baio, J., Wiggins, L., Christensen, D. L., et al. (2018). Prevalence of Autism Spectrum Disorder Among Children Aged 8 Years — Autism and Developmental Disabilities Monitoring Network, 11 Sites, United States, 2014. MMWR. Surveillance Summaries, 67(6), 1–23.</a:t>
            </a:r>
            <a:endParaRPr lang="en-US"/>
          </a:p>
          <a:p>
            <a:pPr marL="285750" indent="-285750">
              <a:buFont typeface="Arial" panose="020B0604020202020204" pitchFamily="34" charset="0"/>
              <a:buChar char="•"/>
            </a:pPr>
            <a:r>
              <a:rPr lang="en-US"/>
              <a:t>Happé, F., &amp; Ronald, A. (2008). The ‘fractionable autism triad’: a review of evidence from behavioural, genetic, cognitive and neural research. Neuropsychology Review, 18(4), 287–304.</a:t>
            </a:r>
            <a:endParaRPr lang="en-US"/>
          </a:p>
          <a:p>
            <a:pPr marL="285750" indent="-285750">
              <a:buFont typeface="Arial" panose="020B0604020202020204" pitchFamily="34" charset="0"/>
              <a:buChar char="•"/>
            </a:pPr>
            <a:r>
              <a:rPr lang="en-US"/>
              <a:t>Lai, M. C., Lombardo, M. V., &amp; Baron-Cohen, S. (2014). Autism. The Lancet, 383(9920), 896–910.</a:t>
            </a:r>
            <a:endParaRPr lang="en-US"/>
          </a:p>
          <a:p>
            <a:pPr marL="285750" indent="-285750">
              <a:buFont typeface="Arial" panose="020B0604020202020204" pitchFamily="34" charset="0"/>
              <a:buChar char="•"/>
            </a:pPr>
            <a:r>
              <a:rPr lang="en-US"/>
              <a:t>National Institute of Mental Health. (2019). Autism Spectrum Disorder. Retrieved from https://www.nimh.nih.gov/health/topics/autism-spectrum-disorders-asd/index.shtml</a:t>
            </a:r>
            <a:endParaRPr lang="en-US"/>
          </a:p>
          <a:p>
            <a:pPr marL="285750" indent="-285750">
              <a:buFont typeface="Arial" panose="020B0604020202020204" pitchFamily="34" charset="0"/>
              <a:buChar char="•"/>
            </a:pPr>
            <a:r>
              <a:rPr lang="en-US"/>
              <a:t>Volkmar, F. R., &amp; McPartland, J. C. (2014). From Kanner to DSM-5: Autism as an Evolving Diagnostic Concept. Annual Review of Clinical Psychology, 10, 193–212.</a:t>
            </a:r>
            <a:endParaRPr lang="en-US"/>
          </a:p>
          <a:p>
            <a:pPr marL="285750" indent="-285750">
              <a:buFont typeface="Arial" panose="020B0604020202020204" pitchFamily="34" charset="0"/>
              <a:buChar char="•"/>
            </a:pPr>
            <a:r>
              <a:rPr lang="en-US"/>
              <a:t>World Health Organization. (2018). Autism Spectrum Disorders. Retrieved from https://www.who.int/news-room/fact-sheets/detail/autism-spectrum-disorders</a:t>
            </a:r>
            <a:endParaRPr lang="en-US"/>
          </a:p>
          <a:p>
            <a:endParaRPr lang="en-US"/>
          </a:p>
          <a:p>
            <a:endParaRPr lang="en-US"/>
          </a:p>
          <a:p>
            <a:endParaRPr lang="en-US"/>
          </a:p>
          <a:p>
            <a:endParaRPr 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mtClean="0"/>
              <a:t>THANK  YOU</a:t>
            </a:r>
            <a:endParaRPr lang="zh-CN"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圆角矩形 1"/>
          <p:cNvSpPr/>
          <p:nvPr/>
        </p:nvSpPr>
        <p:spPr>
          <a:xfrm>
            <a:off x="581343" y="617855"/>
            <a:ext cx="11029315" cy="5899150"/>
          </a:xfrm>
          <a:prstGeom prst="roundRect">
            <a:avLst>
              <a:gd name="adj" fmla="val 6017"/>
            </a:avLst>
          </a:prstGeom>
          <a:solidFill>
            <a:schemeClr val="bg1"/>
          </a:solidFill>
          <a:ln>
            <a:solidFill>
              <a:srgbClr val="D0D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a:latin typeface="Calibri" panose="020F0502020204030204"/>
              <a:ea typeface="Calibri" panose="020F0502020204030204"/>
              <a:cs typeface="Calibri" panose="020F0502020204030204" charset="0"/>
            </a:endParaRPr>
          </a:p>
        </p:txBody>
      </p:sp>
      <p:sp>
        <p:nvSpPr>
          <p:cNvPr id="33" name="文本框 32"/>
          <p:cNvSpPr txBox="1"/>
          <p:nvPr/>
        </p:nvSpPr>
        <p:spPr>
          <a:xfrm>
            <a:off x="-109855" y="2937510"/>
            <a:ext cx="5355590"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b="1" spc="600">
                <a:solidFill>
                  <a:srgbClr val="3B6283"/>
                </a:solidFill>
                <a:latin typeface="Calibri" panose="020F0502020204030204"/>
                <a:ea typeface="Calibri" panose="020F0502020204030204"/>
                <a:cs typeface="Calibri" panose="020F0502020204030204" charset="0"/>
              </a:rPr>
              <a:t>CONTENTS</a:t>
            </a:r>
            <a:endParaRPr lang="zh-CN" altLang="en-US" sz="4400" b="1" spc="600">
              <a:solidFill>
                <a:srgbClr val="3B6283"/>
              </a:solidFill>
              <a:latin typeface="Calibri" panose="020F0502020204030204"/>
              <a:ea typeface="Calibri" panose="020F0502020204030204"/>
              <a:cs typeface="Calibri" panose="020F0502020204030204" charset="0"/>
            </a:endParaRPr>
          </a:p>
        </p:txBody>
      </p:sp>
      <p:grpSp>
        <p:nvGrpSpPr>
          <p:cNvPr id="6" name="组合 4"/>
          <p:cNvGrpSpPr/>
          <p:nvPr/>
        </p:nvGrpSpPr>
        <p:grpSpPr>
          <a:xfrm>
            <a:off x="4661246" y="2579838"/>
            <a:ext cx="3107055" cy="585762"/>
            <a:chOff x="4973031" y="1373338"/>
            <a:chExt cx="3107055" cy="585762"/>
          </a:xfrm>
        </p:grpSpPr>
        <p:sp>
          <p:nvSpPr>
            <p:cNvPr id="36" name="椭圆 35"/>
            <p:cNvSpPr/>
            <p:nvPr/>
          </p:nvSpPr>
          <p:spPr>
            <a:xfrm>
              <a:off x="4973031" y="1373338"/>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02</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38" name="矩形 37"/>
            <p:cNvSpPr/>
            <p:nvPr/>
          </p:nvSpPr>
          <p:spPr>
            <a:xfrm>
              <a:off x="5714076" y="1443460"/>
              <a:ext cx="2366010" cy="455295"/>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Description</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39" name="矩形 38"/>
            <p:cNvSpPr/>
            <p:nvPr/>
          </p:nvSpPr>
          <p:spPr>
            <a:xfrm>
              <a:off x="5730102" y="1682101"/>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18" name="组合 5"/>
          <p:cNvGrpSpPr/>
          <p:nvPr/>
        </p:nvGrpSpPr>
        <p:grpSpPr>
          <a:xfrm>
            <a:off x="4665691" y="3846204"/>
            <a:ext cx="2440289" cy="768350"/>
            <a:chOff x="4973031" y="2500639"/>
            <a:chExt cx="2440289" cy="768350"/>
          </a:xfrm>
        </p:grpSpPr>
        <p:sp>
          <p:nvSpPr>
            <p:cNvPr id="41" name="椭圆 40"/>
            <p:cNvSpPr/>
            <p:nvPr/>
          </p:nvSpPr>
          <p:spPr>
            <a:xfrm>
              <a:off x="4973031" y="2534476"/>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03</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43" name="矩形 42"/>
            <p:cNvSpPr/>
            <p:nvPr/>
          </p:nvSpPr>
          <p:spPr>
            <a:xfrm>
              <a:off x="5714060" y="2500639"/>
              <a:ext cx="169926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Treatment</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 therapies</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44" name="矩形 43"/>
            <p:cNvSpPr/>
            <p:nvPr/>
          </p:nvSpPr>
          <p:spPr>
            <a:xfrm>
              <a:off x="5730102" y="2877075"/>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19" name="组合 6"/>
          <p:cNvGrpSpPr/>
          <p:nvPr/>
        </p:nvGrpSpPr>
        <p:grpSpPr>
          <a:xfrm>
            <a:off x="4665691" y="5175798"/>
            <a:ext cx="3865229" cy="768350"/>
            <a:chOff x="4973031" y="3695613"/>
            <a:chExt cx="3865229" cy="768350"/>
          </a:xfrm>
        </p:grpSpPr>
        <p:sp>
          <p:nvSpPr>
            <p:cNvPr id="46" name="椭圆 45"/>
            <p:cNvSpPr/>
            <p:nvPr/>
          </p:nvSpPr>
          <p:spPr>
            <a:xfrm>
              <a:off x="4973031" y="3723535"/>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04</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48" name="矩形 47"/>
            <p:cNvSpPr/>
            <p:nvPr/>
          </p:nvSpPr>
          <p:spPr>
            <a:xfrm>
              <a:off x="5714060" y="3695613"/>
              <a:ext cx="312420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Technology used</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in Autism detection</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49" name="矩形 48"/>
            <p:cNvSpPr/>
            <p:nvPr/>
          </p:nvSpPr>
          <p:spPr>
            <a:xfrm>
              <a:off x="5730102" y="4072049"/>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20" name="组合 8"/>
          <p:cNvGrpSpPr/>
          <p:nvPr/>
        </p:nvGrpSpPr>
        <p:grpSpPr>
          <a:xfrm>
            <a:off x="8125171" y="4320358"/>
            <a:ext cx="3180064" cy="768350"/>
            <a:chOff x="4973031" y="4890588"/>
            <a:chExt cx="3180064" cy="768350"/>
          </a:xfrm>
        </p:grpSpPr>
        <p:sp>
          <p:nvSpPr>
            <p:cNvPr id="51" name="椭圆 50"/>
            <p:cNvSpPr/>
            <p:nvPr/>
          </p:nvSpPr>
          <p:spPr>
            <a:xfrm>
              <a:off x="4973031" y="4917878"/>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07</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53" name="矩形 52"/>
            <p:cNvSpPr/>
            <p:nvPr/>
          </p:nvSpPr>
          <p:spPr>
            <a:xfrm>
              <a:off x="5714060" y="4890588"/>
              <a:ext cx="2439035"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Comparison of </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result</a:t>
              </a:r>
              <a:endParaRPr lang="en-US" altLang="zh-CN" sz="2200" spc="300">
                <a:solidFill>
                  <a:srgbClr val="3B6283"/>
                </a:solidFill>
                <a:latin typeface="Calibri" panose="020F0502020204030204"/>
                <a:ea typeface="Calibri" panose="020F0502020204030204"/>
                <a:cs typeface="Calibri" panose="020F0502020204030204" charset="0"/>
              </a:endParaRPr>
            </a:p>
          </p:txBody>
        </p:sp>
      </p:grpSp>
      <p:grpSp>
        <p:nvGrpSpPr>
          <p:cNvPr id="2" name="组合 5"/>
          <p:cNvGrpSpPr/>
          <p:nvPr/>
        </p:nvGrpSpPr>
        <p:grpSpPr>
          <a:xfrm>
            <a:off x="8044526" y="1597034"/>
            <a:ext cx="3507089" cy="777121"/>
            <a:chOff x="4973031" y="2375544"/>
            <a:chExt cx="3507089" cy="777121"/>
          </a:xfrm>
        </p:grpSpPr>
        <p:sp>
          <p:nvSpPr>
            <p:cNvPr id="4" name="椭圆 40"/>
            <p:cNvSpPr/>
            <p:nvPr/>
          </p:nvSpPr>
          <p:spPr>
            <a:xfrm>
              <a:off x="4973031" y="2407476"/>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05</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5" name="矩形 42"/>
            <p:cNvSpPr/>
            <p:nvPr/>
          </p:nvSpPr>
          <p:spPr>
            <a:xfrm>
              <a:off x="5714060" y="2375544"/>
              <a:ext cx="276606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Machine learning</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used in ASD</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7" name="矩形 43"/>
            <p:cNvSpPr/>
            <p:nvPr/>
          </p:nvSpPr>
          <p:spPr>
            <a:xfrm>
              <a:off x="5730102" y="2877075"/>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14" name="组合 5"/>
          <p:cNvGrpSpPr/>
          <p:nvPr/>
        </p:nvGrpSpPr>
        <p:grpSpPr>
          <a:xfrm>
            <a:off x="4659976" y="1102551"/>
            <a:ext cx="2790825" cy="585762"/>
            <a:chOff x="4973031" y="2534476"/>
            <a:chExt cx="2790825" cy="585762"/>
          </a:xfrm>
        </p:grpSpPr>
        <p:sp>
          <p:nvSpPr>
            <p:cNvPr id="15" name="椭圆 40"/>
            <p:cNvSpPr/>
            <p:nvPr/>
          </p:nvSpPr>
          <p:spPr>
            <a:xfrm>
              <a:off x="4973031" y="2534476"/>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01</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16" name="矩形 42"/>
            <p:cNvSpPr/>
            <p:nvPr/>
          </p:nvSpPr>
          <p:spPr>
            <a:xfrm>
              <a:off x="5714076" y="2627004"/>
              <a:ext cx="2049780" cy="434340"/>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Introduction</a:t>
              </a:r>
              <a:endParaRPr lang="en-US" altLang="zh-CN" sz="2200" spc="300">
                <a:solidFill>
                  <a:srgbClr val="3B6283"/>
                </a:solidFill>
                <a:latin typeface="Calibri" panose="020F0502020204030204"/>
                <a:ea typeface="Calibri" panose="020F0502020204030204"/>
                <a:cs typeface="Calibri" panose="020F0502020204030204" charset="0"/>
              </a:endParaRPr>
            </a:p>
          </p:txBody>
        </p:sp>
      </p:grpSp>
      <p:grpSp>
        <p:nvGrpSpPr>
          <p:cNvPr id="21" name="组合 4"/>
          <p:cNvGrpSpPr/>
          <p:nvPr/>
        </p:nvGrpSpPr>
        <p:grpSpPr>
          <a:xfrm>
            <a:off x="8089611" y="3049103"/>
            <a:ext cx="2645394" cy="585762"/>
            <a:chOff x="4973031" y="1373338"/>
            <a:chExt cx="2645394" cy="585762"/>
          </a:xfrm>
        </p:grpSpPr>
        <p:sp>
          <p:nvSpPr>
            <p:cNvPr id="22" name="椭圆 35"/>
            <p:cNvSpPr/>
            <p:nvPr/>
          </p:nvSpPr>
          <p:spPr>
            <a:xfrm>
              <a:off x="4973031" y="1373338"/>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06</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23" name="矩形 37"/>
            <p:cNvSpPr/>
            <p:nvPr/>
          </p:nvSpPr>
          <p:spPr>
            <a:xfrm>
              <a:off x="5714060" y="1429490"/>
              <a:ext cx="1904365" cy="42989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Model used</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24" name="矩形 38"/>
            <p:cNvSpPr/>
            <p:nvPr/>
          </p:nvSpPr>
          <p:spPr>
            <a:xfrm>
              <a:off x="5730102" y="1682101"/>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圆角矩形 1"/>
          <p:cNvSpPr/>
          <p:nvPr/>
        </p:nvSpPr>
        <p:spPr>
          <a:xfrm>
            <a:off x="580708" y="372110"/>
            <a:ext cx="11029315" cy="5899150"/>
          </a:xfrm>
          <a:prstGeom prst="roundRect">
            <a:avLst>
              <a:gd name="adj" fmla="val 6017"/>
            </a:avLst>
          </a:prstGeom>
          <a:solidFill>
            <a:schemeClr val="bg1"/>
          </a:solidFill>
          <a:ln>
            <a:solidFill>
              <a:srgbClr val="D0DB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endParaRPr lang="zh-CN" altLang="en-US" spc="300">
              <a:solidFill>
                <a:srgbClr val="3B6283"/>
              </a:solidFill>
              <a:latin typeface="Calibri" panose="020F0502020204030204"/>
              <a:ea typeface="Calibri" panose="020F0502020204030204"/>
              <a:cs typeface="Calibri" panose="020F0502020204030204" charset="0"/>
            </a:endParaRPr>
          </a:p>
          <a:p>
            <a:pPr algn="ctr"/>
            <a:endParaRPr lang="zh-CN" altLang="en-US">
              <a:latin typeface="Calibri" panose="020F0502020204030204"/>
              <a:ea typeface="Calibri" panose="020F0502020204030204"/>
              <a:cs typeface="Calibri" panose="020F0502020204030204" charset="0"/>
            </a:endParaRPr>
          </a:p>
        </p:txBody>
      </p:sp>
      <p:sp>
        <p:nvSpPr>
          <p:cNvPr id="33" name="文本框 32"/>
          <p:cNvSpPr txBox="1"/>
          <p:nvPr/>
        </p:nvSpPr>
        <p:spPr>
          <a:xfrm>
            <a:off x="-109855" y="2937510"/>
            <a:ext cx="5355590"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b="1" spc="600">
                <a:solidFill>
                  <a:srgbClr val="3B6283"/>
                </a:solidFill>
                <a:latin typeface="Calibri" panose="020F0502020204030204"/>
                <a:ea typeface="Calibri" panose="020F0502020204030204"/>
                <a:cs typeface="Calibri" panose="020F0502020204030204" charset="0"/>
              </a:rPr>
              <a:t>CONTENTS</a:t>
            </a:r>
            <a:endParaRPr lang="zh-CN" altLang="en-US" sz="4400" b="1" spc="600">
              <a:solidFill>
                <a:srgbClr val="3B6283"/>
              </a:solidFill>
              <a:latin typeface="Calibri" panose="020F0502020204030204"/>
              <a:ea typeface="Calibri" panose="020F0502020204030204"/>
              <a:cs typeface="Calibri" panose="020F0502020204030204" charset="0"/>
            </a:endParaRPr>
          </a:p>
        </p:txBody>
      </p:sp>
      <p:grpSp>
        <p:nvGrpSpPr>
          <p:cNvPr id="6" name="组合 4"/>
          <p:cNvGrpSpPr/>
          <p:nvPr/>
        </p:nvGrpSpPr>
        <p:grpSpPr>
          <a:xfrm>
            <a:off x="4529166" y="2512165"/>
            <a:ext cx="3362960" cy="768350"/>
            <a:chOff x="4973031" y="1295505"/>
            <a:chExt cx="3362960" cy="768350"/>
          </a:xfrm>
        </p:grpSpPr>
        <p:sp>
          <p:nvSpPr>
            <p:cNvPr id="36" name="椭圆 35"/>
            <p:cNvSpPr/>
            <p:nvPr/>
          </p:nvSpPr>
          <p:spPr>
            <a:xfrm>
              <a:off x="4973031" y="1373338"/>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09</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38" name="矩形 37"/>
            <p:cNvSpPr/>
            <p:nvPr/>
          </p:nvSpPr>
          <p:spPr>
            <a:xfrm>
              <a:off x="5266401" y="1295505"/>
              <a:ext cx="3069590" cy="76835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r>
                <a:rPr lang="en-US" altLang="zh-CN" sz="2200" spc="300">
                  <a:solidFill>
                    <a:srgbClr val="3B6283"/>
                  </a:solidFill>
                  <a:latin typeface="Calibri" panose="020F0502020204030204"/>
                  <a:ea typeface="Calibri" panose="020F0502020204030204"/>
                  <a:cs typeface="Calibri" panose="020F0502020204030204" charset="0"/>
                </a:rPr>
                <a:t>Questions in</a:t>
              </a:r>
              <a:endParaRPr lang="en-US" altLang="zh-CN" sz="2200" spc="300">
                <a:solidFill>
                  <a:srgbClr val="3B6283"/>
                </a:solidFill>
                <a:latin typeface="Calibri" panose="020F0502020204030204"/>
                <a:ea typeface="Calibri" panose="020F0502020204030204"/>
                <a:cs typeface="Calibri" panose="020F0502020204030204" charset="0"/>
              </a:endParaRPr>
            </a:p>
            <a:p>
              <a:pPr indent="457200"/>
              <a:r>
                <a:rPr lang="en-US" altLang="zh-CN" sz="2200" spc="300">
                  <a:solidFill>
                    <a:srgbClr val="3B6283"/>
                  </a:solidFill>
                  <a:latin typeface="Calibri" panose="020F0502020204030204"/>
                  <a:ea typeface="Calibri" panose="020F0502020204030204"/>
                  <a:cs typeface="Calibri" panose="020F0502020204030204" charset="0"/>
                </a:rPr>
                <a:t>dataset</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39" name="矩形 38"/>
            <p:cNvSpPr/>
            <p:nvPr/>
          </p:nvSpPr>
          <p:spPr>
            <a:xfrm>
              <a:off x="6140161" y="1391390"/>
              <a:ext cx="1957705" cy="530225"/>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18" name="组合 5"/>
          <p:cNvGrpSpPr/>
          <p:nvPr/>
        </p:nvGrpSpPr>
        <p:grpSpPr>
          <a:xfrm>
            <a:off x="4553931" y="3705869"/>
            <a:ext cx="3884914" cy="1106805"/>
            <a:chOff x="4973031" y="2264419"/>
            <a:chExt cx="3884914" cy="1106805"/>
          </a:xfrm>
        </p:grpSpPr>
        <p:sp>
          <p:nvSpPr>
            <p:cNvPr id="41" name="椭圆 40"/>
            <p:cNvSpPr/>
            <p:nvPr/>
          </p:nvSpPr>
          <p:spPr>
            <a:xfrm>
              <a:off x="4973031" y="2534476"/>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10</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43" name="矩形 42"/>
            <p:cNvSpPr/>
            <p:nvPr/>
          </p:nvSpPr>
          <p:spPr>
            <a:xfrm>
              <a:off x="5714060" y="2264419"/>
              <a:ext cx="3143885" cy="110680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Chart of accurancy,</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precision,recall and</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f1-score</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44" name="矩形 43"/>
            <p:cNvSpPr/>
            <p:nvPr/>
          </p:nvSpPr>
          <p:spPr>
            <a:xfrm>
              <a:off x="5730102" y="2877075"/>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19" name="组合 6"/>
          <p:cNvGrpSpPr/>
          <p:nvPr/>
        </p:nvGrpSpPr>
        <p:grpSpPr>
          <a:xfrm>
            <a:off x="4604731" y="5203720"/>
            <a:ext cx="2155809" cy="624104"/>
            <a:chOff x="4973031" y="3723535"/>
            <a:chExt cx="2155809" cy="624104"/>
          </a:xfrm>
        </p:grpSpPr>
        <p:sp>
          <p:nvSpPr>
            <p:cNvPr id="46" name="椭圆 45"/>
            <p:cNvSpPr/>
            <p:nvPr/>
          </p:nvSpPr>
          <p:spPr>
            <a:xfrm>
              <a:off x="4973031" y="3723535"/>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11</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48" name="矩形 47"/>
            <p:cNvSpPr/>
            <p:nvPr/>
          </p:nvSpPr>
          <p:spPr>
            <a:xfrm>
              <a:off x="5729935" y="3789593"/>
              <a:ext cx="1398905" cy="42989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Diagram</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49" name="矩形 48"/>
            <p:cNvSpPr/>
            <p:nvPr/>
          </p:nvSpPr>
          <p:spPr>
            <a:xfrm>
              <a:off x="5730102" y="4072049"/>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2" name="组合 5"/>
          <p:cNvGrpSpPr/>
          <p:nvPr/>
        </p:nvGrpSpPr>
        <p:grpSpPr>
          <a:xfrm>
            <a:off x="7937211" y="1626426"/>
            <a:ext cx="2544429" cy="745189"/>
            <a:chOff x="4973031" y="2407476"/>
            <a:chExt cx="2544429" cy="745189"/>
          </a:xfrm>
        </p:grpSpPr>
        <p:sp>
          <p:nvSpPr>
            <p:cNvPr id="4" name="椭圆 40"/>
            <p:cNvSpPr/>
            <p:nvPr/>
          </p:nvSpPr>
          <p:spPr>
            <a:xfrm>
              <a:off x="4973031" y="2407476"/>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12</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5" name="矩形 42"/>
            <p:cNvSpPr/>
            <p:nvPr/>
          </p:nvSpPr>
          <p:spPr>
            <a:xfrm>
              <a:off x="5714060" y="2447299"/>
              <a:ext cx="1803400" cy="42989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Conclusion</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7" name="矩形 43"/>
            <p:cNvSpPr/>
            <p:nvPr/>
          </p:nvSpPr>
          <p:spPr>
            <a:xfrm>
              <a:off x="5730102" y="2877075"/>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21" name="组合 4"/>
          <p:cNvGrpSpPr/>
          <p:nvPr/>
        </p:nvGrpSpPr>
        <p:grpSpPr>
          <a:xfrm>
            <a:off x="7937211" y="3120223"/>
            <a:ext cx="2550779" cy="585762"/>
            <a:chOff x="4973031" y="1373338"/>
            <a:chExt cx="2550779" cy="585762"/>
          </a:xfrm>
        </p:grpSpPr>
        <p:sp>
          <p:nvSpPr>
            <p:cNvPr id="22" name="椭圆 35"/>
            <p:cNvSpPr/>
            <p:nvPr/>
          </p:nvSpPr>
          <p:spPr>
            <a:xfrm>
              <a:off x="4973031" y="1373338"/>
              <a:ext cx="585762" cy="585762"/>
            </a:xfrm>
            <a:prstGeom prst="ellipse">
              <a:avLst/>
            </a:prstGeom>
            <a:solidFill>
              <a:srgbClr val="3B628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chemeClr val="bg1"/>
                  </a:solidFill>
                  <a:latin typeface="Calibri" panose="020F0502020204030204"/>
                  <a:ea typeface="Calibri" panose="020F0502020204030204"/>
                  <a:cs typeface="Arial" panose="020B0604020202020204" pitchFamily="34" charset="0"/>
                </a:rPr>
                <a:t>13</a:t>
              </a:r>
              <a:endParaRPr lang="en-US" altLang="zh-CN" sz="1600" b="1">
                <a:solidFill>
                  <a:schemeClr val="bg1"/>
                </a:solidFill>
                <a:latin typeface="Calibri" panose="020F0502020204030204"/>
                <a:ea typeface="Calibri" panose="020F0502020204030204"/>
                <a:cs typeface="Arial" panose="020B0604020202020204" pitchFamily="34" charset="0"/>
              </a:endParaRPr>
            </a:p>
          </p:txBody>
        </p:sp>
        <p:sp>
          <p:nvSpPr>
            <p:cNvPr id="23" name="矩形 37"/>
            <p:cNvSpPr/>
            <p:nvPr/>
          </p:nvSpPr>
          <p:spPr>
            <a:xfrm>
              <a:off x="5714060" y="1428855"/>
              <a:ext cx="1809750" cy="42989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References</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24" name="矩形 38"/>
            <p:cNvSpPr/>
            <p:nvPr/>
          </p:nvSpPr>
          <p:spPr>
            <a:xfrm>
              <a:off x="5730102" y="1682101"/>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grpSp>
        <p:nvGrpSpPr>
          <p:cNvPr id="8" name="组合 8"/>
          <p:cNvGrpSpPr/>
          <p:nvPr/>
        </p:nvGrpSpPr>
        <p:grpSpPr>
          <a:xfrm>
            <a:off x="4504401" y="951048"/>
            <a:ext cx="3010519" cy="768350"/>
            <a:chOff x="4973031" y="4828358"/>
            <a:chExt cx="3010519" cy="768350"/>
          </a:xfrm>
        </p:grpSpPr>
        <p:sp>
          <p:nvSpPr>
            <p:cNvPr id="9" name="椭圆 50"/>
            <p:cNvSpPr/>
            <p:nvPr/>
          </p:nvSpPr>
          <p:spPr>
            <a:xfrm>
              <a:off x="4973031" y="4917878"/>
              <a:ext cx="585762" cy="585762"/>
            </a:xfrm>
            <a:prstGeom prst="ellipse">
              <a:avLst/>
            </a:prstGeom>
            <a:solidFill>
              <a:srgbClr val="D0DB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panose="020F0502020204030204"/>
                  <a:ea typeface="+mn-ea"/>
                  <a:cs typeface="+mn-cs"/>
                </a:defRPr>
              </a:lvl1pPr>
              <a:lvl2pPr marL="457200" algn="l" defTabSz="914400" rtl="0" eaLnBrk="1" latinLnBrk="0" hangingPunct="1">
                <a:defRPr sz="1800" kern="1200">
                  <a:solidFill>
                    <a:srgbClr val="FFFFFF"/>
                  </a:solidFill>
                  <a:latin typeface="Calibri" panose="020F0502020204030204"/>
                  <a:ea typeface="+mn-ea"/>
                  <a:cs typeface="+mn-cs"/>
                </a:defRPr>
              </a:lvl2pPr>
              <a:lvl3pPr marL="914400" algn="l" defTabSz="914400" rtl="0" eaLnBrk="1" latinLnBrk="0" hangingPunct="1">
                <a:defRPr sz="1800" kern="1200">
                  <a:solidFill>
                    <a:srgbClr val="FFFFFF"/>
                  </a:solidFill>
                  <a:latin typeface="Calibri" panose="020F0502020204030204"/>
                  <a:ea typeface="+mn-ea"/>
                  <a:cs typeface="+mn-cs"/>
                </a:defRPr>
              </a:lvl3pPr>
              <a:lvl4pPr marL="1371600" algn="l" defTabSz="914400" rtl="0" eaLnBrk="1" latinLnBrk="0" hangingPunct="1">
                <a:defRPr sz="1800" kern="1200">
                  <a:solidFill>
                    <a:srgbClr val="FFFFFF"/>
                  </a:solidFill>
                  <a:latin typeface="Calibri" panose="020F0502020204030204"/>
                  <a:ea typeface="+mn-ea"/>
                  <a:cs typeface="+mn-cs"/>
                </a:defRPr>
              </a:lvl4pPr>
              <a:lvl5pPr marL="1828800" algn="l" defTabSz="914400" rtl="0" eaLnBrk="1" latinLnBrk="0" hangingPunct="1">
                <a:defRPr sz="1800" kern="1200">
                  <a:solidFill>
                    <a:srgbClr val="FFFFFF"/>
                  </a:solidFill>
                  <a:latin typeface="Calibri" panose="020F0502020204030204"/>
                  <a:ea typeface="+mn-ea"/>
                  <a:cs typeface="+mn-cs"/>
                </a:defRPr>
              </a:lvl5pPr>
              <a:lvl6pPr marL="2286000" algn="l" defTabSz="914400" rtl="0" eaLnBrk="1" latinLnBrk="0" hangingPunct="1">
                <a:defRPr sz="1800" kern="1200">
                  <a:solidFill>
                    <a:srgbClr val="FFFFFF"/>
                  </a:solidFill>
                  <a:latin typeface="Calibri" panose="020F0502020204030204"/>
                  <a:ea typeface="+mn-ea"/>
                  <a:cs typeface="+mn-cs"/>
                </a:defRPr>
              </a:lvl6pPr>
              <a:lvl7pPr marL="2743200" algn="l" defTabSz="914400" rtl="0" eaLnBrk="1" latinLnBrk="0" hangingPunct="1">
                <a:defRPr sz="1800" kern="1200">
                  <a:solidFill>
                    <a:srgbClr val="FFFFFF"/>
                  </a:solidFill>
                  <a:latin typeface="Calibri" panose="020F0502020204030204"/>
                  <a:ea typeface="+mn-ea"/>
                  <a:cs typeface="+mn-cs"/>
                </a:defRPr>
              </a:lvl7pPr>
              <a:lvl8pPr marL="3200400" algn="l" defTabSz="914400" rtl="0" eaLnBrk="1" latinLnBrk="0" hangingPunct="1">
                <a:defRPr sz="1800" kern="1200">
                  <a:solidFill>
                    <a:srgbClr val="FFFFFF"/>
                  </a:solidFill>
                  <a:latin typeface="Calibri" panose="020F0502020204030204"/>
                  <a:ea typeface="+mn-ea"/>
                  <a:cs typeface="+mn-cs"/>
                </a:defRPr>
              </a:lvl8pPr>
              <a:lvl9pPr marL="3657600" algn="l" defTabSz="914400" rtl="0" eaLnBrk="1" latinLnBrk="0" hangingPunct="1">
                <a:defRPr sz="1800" kern="1200">
                  <a:solidFill>
                    <a:srgbClr val="FFFFFF"/>
                  </a:solidFill>
                  <a:latin typeface="Calibri" panose="020F0502020204030204"/>
                  <a:ea typeface="+mn-ea"/>
                  <a:cs typeface="+mn-cs"/>
                </a:defRPr>
              </a:lvl9pPr>
            </a:lstStyle>
            <a:p>
              <a:pPr algn="ctr"/>
              <a:r>
                <a:rPr lang="en-US" altLang="zh-CN" sz="1600" b="1">
                  <a:solidFill>
                    <a:srgbClr val="3B6283"/>
                  </a:solidFill>
                  <a:latin typeface="Calibri" panose="020F0502020204030204"/>
                  <a:ea typeface="Calibri" panose="020F0502020204030204"/>
                  <a:cs typeface="Arial" panose="020B0604020202020204" pitchFamily="34" charset="0"/>
                </a:rPr>
                <a:t>08</a:t>
              </a:r>
              <a:endParaRPr lang="en-US" altLang="zh-CN" sz="1600" b="1">
                <a:solidFill>
                  <a:srgbClr val="3B6283"/>
                </a:solidFill>
                <a:latin typeface="Calibri" panose="020F0502020204030204"/>
                <a:ea typeface="Calibri" panose="020F0502020204030204"/>
                <a:cs typeface="Arial" panose="020B0604020202020204" pitchFamily="34" charset="0"/>
              </a:endParaRPr>
            </a:p>
          </p:txBody>
        </p:sp>
        <p:sp>
          <p:nvSpPr>
            <p:cNvPr id="10" name="矩形 52"/>
            <p:cNvSpPr/>
            <p:nvPr/>
          </p:nvSpPr>
          <p:spPr>
            <a:xfrm>
              <a:off x="5729935" y="4828358"/>
              <a:ext cx="2253615"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200" spc="300">
                  <a:solidFill>
                    <a:srgbClr val="3B6283"/>
                  </a:solidFill>
                  <a:latin typeface="Calibri" panose="020F0502020204030204"/>
                  <a:ea typeface="Calibri" panose="020F0502020204030204"/>
                  <a:cs typeface="Calibri" panose="020F0502020204030204" charset="0"/>
                </a:rPr>
                <a:t>Dataset used</a:t>
              </a:r>
              <a:endParaRPr lang="en-US" altLang="zh-CN" sz="2200" spc="300">
                <a:solidFill>
                  <a:srgbClr val="3B6283"/>
                </a:solidFill>
                <a:latin typeface="Calibri" panose="020F0502020204030204"/>
                <a:ea typeface="Calibri" panose="020F0502020204030204"/>
                <a:cs typeface="Calibri" panose="020F0502020204030204" charset="0"/>
              </a:endParaRPr>
            </a:p>
            <a:p>
              <a:r>
                <a:rPr lang="en-US" altLang="zh-CN" sz="2200" spc="300">
                  <a:solidFill>
                    <a:srgbClr val="3B6283"/>
                  </a:solidFill>
                  <a:latin typeface="Calibri" panose="020F0502020204030204"/>
                  <a:ea typeface="Calibri" panose="020F0502020204030204"/>
                  <a:cs typeface="Calibri" panose="020F0502020204030204" charset="0"/>
                </a:rPr>
                <a:t>in experiment</a:t>
              </a:r>
              <a:endParaRPr lang="en-US" altLang="zh-CN" sz="2200" spc="300">
                <a:solidFill>
                  <a:srgbClr val="3B6283"/>
                </a:solidFill>
                <a:latin typeface="Calibri" panose="020F0502020204030204"/>
                <a:ea typeface="Calibri" panose="020F0502020204030204"/>
                <a:cs typeface="Calibri" panose="020F0502020204030204" charset="0"/>
              </a:endParaRPr>
            </a:p>
          </p:txBody>
        </p:sp>
        <p:sp>
          <p:nvSpPr>
            <p:cNvPr id="11" name="矩形 53"/>
            <p:cNvSpPr/>
            <p:nvPr/>
          </p:nvSpPr>
          <p:spPr>
            <a:xfrm>
              <a:off x="5730102" y="5267024"/>
              <a:ext cx="30988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1200">
                <a:solidFill>
                  <a:srgbClr val="3B6283"/>
                </a:solidFill>
                <a:latin typeface="Calibri" panose="020F0502020204030204"/>
                <a:ea typeface="Calibri" panose="020F0502020204030204"/>
                <a:cs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0785" y="571500"/>
            <a:ext cx="6435090" cy="1003935"/>
          </a:xfrm>
        </p:spPr>
        <p:txBody>
          <a:bodyPr>
            <a:normAutofit/>
          </a:bodyPr>
          <a:lstStyle/>
          <a:p>
            <a:r>
              <a:rPr lang="en-US" sz="6000" b="1">
                <a:solidFill>
                  <a:srgbClr val="FF0000"/>
                </a:solidFill>
              </a:rPr>
              <a:t>INTRODUCTION</a:t>
            </a:r>
            <a:endParaRPr lang="en-US" sz="6000" b="1">
              <a:solidFill>
                <a:srgbClr val="FF0000"/>
              </a:solidFill>
            </a:endParaRPr>
          </a:p>
        </p:txBody>
      </p:sp>
      <p:sp>
        <p:nvSpPr>
          <p:cNvPr id="4" name="Text Box 3"/>
          <p:cNvSpPr txBox="1"/>
          <p:nvPr/>
        </p:nvSpPr>
        <p:spPr>
          <a:xfrm>
            <a:off x="5356225" y="1923415"/>
            <a:ext cx="4659630" cy="283464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This presentation provides a comprehensive overview of Autism Spectrum Disorder (ASD), covering its characteristic, diagnosis, and treatment options . Gain a deeper understanding of this complex neurodevelopmental condition.</a:t>
            </a:r>
            <a:endParaRPr lang="en-US" sz="2800"/>
          </a:p>
        </p:txBody>
      </p:sp>
      <p:pic>
        <p:nvPicPr>
          <p:cNvPr id="100" name="Picture 99"/>
          <p:cNvPicPr/>
          <p:nvPr/>
        </p:nvPicPr>
        <p:blipFill>
          <a:blip r:embed="rId1"/>
          <a:stretch>
            <a:fillRect/>
          </a:stretch>
        </p:blipFill>
        <p:spPr>
          <a:xfrm>
            <a:off x="873760" y="2016760"/>
            <a:ext cx="3619500" cy="3620135"/>
          </a:xfrm>
          <a:prstGeom prst="rect">
            <a:avLst/>
          </a:prstGeom>
          <a:noFill/>
          <a:ln w="9525">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a:solidFill>
                  <a:srgbClr val="FF0000"/>
                </a:solidFill>
              </a:rPr>
              <a:t>   </a:t>
            </a:r>
            <a:r>
              <a:rPr lang="en-US" b="1">
                <a:solidFill>
                  <a:srgbClr val="FF0000"/>
                </a:solidFill>
              </a:rPr>
              <a:t>What is ASD?</a:t>
            </a:r>
            <a:endParaRPr lang="en-US" b="1">
              <a:solidFill>
                <a:srgbClr val="FF0000"/>
              </a:solidFill>
            </a:endParaRPr>
          </a:p>
        </p:txBody>
      </p:sp>
      <p:pic>
        <p:nvPicPr>
          <p:cNvPr id="3" name="Picture 2"/>
          <p:cNvPicPr>
            <a:picLocks noChangeAspect="1"/>
          </p:cNvPicPr>
          <p:nvPr/>
        </p:nvPicPr>
        <p:blipFill>
          <a:blip r:embed="rId1"/>
          <a:stretch>
            <a:fillRect/>
          </a:stretch>
        </p:blipFill>
        <p:spPr>
          <a:xfrm>
            <a:off x="5963920" y="821055"/>
            <a:ext cx="5854700" cy="5374640"/>
          </a:xfrm>
          <a:prstGeom prst="rect">
            <a:avLst/>
          </a:prstGeom>
        </p:spPr>
      </p:pic>
      <p:sp>
        <p:nvSpPr>
          <p:cNvPr id="4" name="Text Box 3"/>
          <p:cNvSpPr txBox="1"/>
          <p:nvPr/>
        </p:nvSpPr>
        <p:spPr>
          <a:xfrm>
            <a:off x="1186180" y="3676650"/>
            <a:ext cx="4740910" cy="2822575"/>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a:sym typeface="+mn-ea"/>
              </a:rPr>
              <a:t>Boys are 4 times more likely than girls to be affected.</a:t>
            </a:r>
            <a:endParaRPr lang="en-US" sz="2400"/>
          </a:p>
          <a:p>
            <a:pPr marL="285750" indent="-285750">
              <a:buFont typeface="Arial" panose="020B0604020202020204" pitchFamily="34" charset="0"/>
              <a:buChar char="•"/>
            </a:pPr>
            <a:r>
              <a:rPr lang="en-US" sz="2400"/>
              <a:t>challenges with social communication and repetitive behaviors.</a:t>
            </a:r>
            <a:endParaRPr lang="en-US" sz="2400"/>
          </a:p>
          <a:p>
            <a:pPr marL="285750" indent="-285750">
              <a:buFont typeface="Arial" panose="020B0604020202020204" pitchFamily="34" charset="0"/>
              <a:buChar char="•"/>
            </a:pPr>
            <a:r>
              <a:rPr lang="en-US" sz="2400"/>
              <a:t>spectrum disorder, meaning its impact varies widely from person to person.</a:t>
            </a:r>
            <a:endParaRPr lang="en-US" sz="2400"/>
          </a:p>
        </p:txBody>
      </p:sp>
      <p:sp>
        <p:nvSpPr>
          <p:cNvPr id="7" name="Text Box 6"/>
          <p:cNvSpPr txBox="1"/>
          <p:nvPr/>
        </p:nvSpPr>
        <p:spPr>
          <a:xfrm>
            <a:off x="1186180" y="1485900"/>
            <a:ext cx="4740910" cy="1763395"/>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a:t>Autism, described first by Kanner in 1943, is a developmental disorder commencing in early childhood. </a:t>
            </a:r>
            <a:endParaRPr lang="en-US" sz="2400"/>
          </a:p>
          <a:p>
            <a:pPr marL="285750" indent="-285750">
              <a:buFont typeface="Arial" panose="020B0604020202020204" pitchFamily="34" charset="0"/>
              <a:buChar char="•"/>
            </a:pPr>
            <a:r>
              <a:rPr lang="en-US" sz="2400">
                <a:sym typeface="+mn-ea"/>
              </a:rPr>
              <a:t>complex neurodevelopmental condition.</a:t>
            </a:r>
            <a:endParaRPr lang="en-US" sz="2400"/>
          </a:p>
          <a:p>
            <a:pPr marL="285750" indent="-285750">
              <a:buFont typeface="Arial" panose="020B0604020202020204" pitchFamily="34" charset="0"/>
              <a:buChar char="•"/>
            </a:pPr>
            <a:endParaRPr lang="en-US" sz="240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WHAT IS THE CAUSE OF AUTISM?</a:t>
            </a:r>
            <a:endParaRPr lang="en-US"/>
          </a:p>
        </p:txBody>
      </p:sp>
      <p:sp>
        <p:nvSpPr>
          <p:cNvPr id="3" name="Text Box 2"/>
          <p:cNvSpPr txBox="1"/>
          <p:nvPr/>
        </p:nvSpPr>
        <p:spPr>
          <a:xfrm>
            <a:off x="838200" y="1691005"/>
            <a:ext cx="6149975" cy="3481070"/>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a:p>
            <a:endParaRPr lang="en-US"/>
          </a:p>
          <a:p>
            <a:r>
              <a:rPr lang="en-US" sz="2800"/>
              <a:t>The cause of autism is unknown and no one particular anatomical, </a:t>
            </a:r>
            <a:r>
              <a:rPr lang="en-US" sz="2800"/>
              <a:t>biochemical or genetic disorder has been found in those who suffer from it. The problem appears to lie in that part of the brain responsible for the development of language.</a:t>
            </a:r>
            <a:endParaRPr lang="en-US" sz="2800"/>
          </a:p>
        </p:txBody>
      </p:sp>
      <p:pic>
        <p:nvPicPr>
          <p:cNvPr id="4" name="Picture 3"/>
          <p:cNvPicPr>
            <a:picLocks noChangeAspect="1"/>
          </p:cNvPicPr>
          <p:nvPr/>
        </p:nvPicPr>
        <p:blipFill>
          <a:blip r:embed="rId1"/>
          <a:stretch>
            <a:fillRect/>
          </a:stretch>
        </p:blipFill>
        <p:spPr>
          <a:xfrm>
            <a:off x="7247890" y="1691005"/>
            <a:ext cx="4511040" cy="465582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Diagrams</a:t>
            </a:r>
            <a:endParaRPr lang="zh-CN" altLang="en-US"/>
          </a:p>
        </p:txBody>
      </p:sp>
      <p:pic>
        <p:nvPicPr>
          <p:cNvPr id="105" name="Picture 104"/>
          <p:cNvPicPr/>
          <p:nvPr/>
        </p:nvPicPr>
        <p:blipFill>
          <a:blip r:embed="rId1"/>
          <a:stretch>
            <a:fillRect/>
          </a:stretch>
        </p:blipFill>
        <p:spPr>
          <a:xfrm>
            <a:off x="3596640" y="1259205"/>
            <a:ext cx="5187950" cy="4964430"/>
          </a:xfrm>
          <a:prstGeom prst="rect">
            <a:avLst/>
          </a:prstGeom>
          <a:noFill/>
          <a:ln w="9525">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mtClean="0"/>
              <a:t>Signs of Autism</a:t>
            </a:r>
            <a:endParaRPr lang="zh-CN" altLang="en-US"/>
          </a:p>
        </p:txBody>
      </p:sp>
      <p:pic>
        <p:nvPicPr>
          <p:cNvPr id="102" name="Picture 101"/>
          <p:cNvPicPr/>
          <p:nvPr/>
        </p:nvPicPr>
        <p:blipFill>
          <a:blip r:embed="rId1"/>
          <a:stretch>
            <a:fillRect/>
          </a:stretch>
        </p:blipFill>
        <p:spPr>
          <a:xfrm>
            <a:off x="6846570" y="233680"/>
            <a:ext cx="5188585" cy="6466840"/>
          </a:xfrm>
          <a:prstGeom prst="rect">
            <a:avLst/>
          </a:prstGeom>
          <a:noFill/>
          <a:ln w="9525">
            <a:noFill/>
          </a:ln>
        </p:spPr>
      </p:pic>
      <p:sp>
        <p:nvSpPr>
          <p:cNvPr id="15" name="Text Box 14"/>
          <p:cNvSpPr txBox="1"/>
          <p:nvPr/>
        </p:nvSpPr>
        <p:spPr>
          <a:xfrm>
            <a:off x="972820" y="1339850"/>
            <a:ext cx="5852795" cy="50774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2400"/>
              <a:t>Inappropriate playing with toys</a:t>
            </a:r>
            <a:endParaRPr lang="en-US" sz="2400"/>
          </a:p>
          <a:p>
            <a:pPr marL="285750" indent="-285750">
              <a:lnSpc>
                <a:spcPct val="150000"/>
              </a:lnSpc>
              <a:buFont typeface="Arial" panose="020B0604020202020204" pitchFamily="34" charset="0"/>
              <a:buChar char="•"/>
            </a:pPr>
            <a:r>
              <a:rPr lang="en-US" sz="2400"/>
              <a:t>Inability to relate to others</a:t>
            </a:r>
            <a:endParaRPr lang="en-US" sz="2400"/>
          </a:p>
          <a:p>
            <a:pPr marL="285750" indent="-285750">
              <a:lnSpc>
                <a:spcPct val="150000"/>
              </a:lnSpc>
              <a:buFont typeface="Arial" panose="020B0604020202020204" pitchFamily="34" charset="0"/>
              <a:buChar char="•"/>
            </a:pPr>
            <a:r>
              <a:rPr lang="en-US" sz="2400"/>
              <a:t>Hyperactivity or passiveness</a:t>
            </a:r>
            <a:endParaRPr lang="en-US" sz="2400"/>
          </a:p>
          <a:p>
            <a:pPr marL="285750" indent="-285750">
              <a:lnSpc>
                <a:spcPct val="150000"/>
              </a:lnSpc>
              <a:buFont typeface="Arial" panose="020B0604020202020204" pitchFamily="34" charset="0"/>
              <a:buChar char="•"/>
            </a:pPr>
            <a:r>
              <a:rPr lang="en-US" sz="2400"/>
              <a:t>Inappropriate laughing or crying</a:t>
            </a:r>
            <a:endParaRPr lang="en-US" sz="2400"/>
          </a:p>
          <a:p>
            <a:pPr marL="285750" indent="-285750">
              <a:lnSpc>
                <a:spcPct val="150000"/>
              </a:lnSpc>
              <a:buFont typeface="Arial" panose="020B0604020202020204" pitchFamily="34" charset="0"/>
              <a:buChar char="•"/>
            </a:pPr>
            <a:r>
              <a:rPr lang="en-US" sz="2400"/>
              <a:t>Oversensitive or undersensitive to sounds</a:t>
            </a:r>
            <a:endParaRPr lang="en-US" sz="2400"/>
          </a:p>
          <a:p>
            <a:pPr marL="285750" indent="-285750">
              <a:lnSpc>
                <a:spcPct val="150000"/>
              </a:lnSpc>
              <a:buFont typeface="Arial" panose="020B0604020202020204" pitchFamily="34" charset="0"/>
              <a:buChar char="•"/>
            </a:pPr>
            <a:r>
              <a:rPr lang="en-US" sz="2400"/>
              <a:t>Strange attachment to objects</a:t>
            </a:r>
            <a:endParaRPr lang="en-US" sz="2400"/>
          </a:p>
          <a:p>
            <a:pPr marL="285750" indent="-285750">
              <a:lnSpc>
                <a:spcPct val="150000"/>
              </a:lnSpc>
              <a:buFont typeface="Arial" panose="020B0604020202020204" pitchFamily="34" charset="0"/>
              <a:buChar char="•"/>
            </a:pPr>
            <a:r>
              <a:rPr lang="en-US" sz="2400"/>
              <a:t>Poor Speach or lack of speach</a:t>
            </a:r>
            <a:endParaRPr lang="en-US" sz="2400"/>
          </a:p>
          <a:p>
            <a:pPr marL="285750" indent="-285750">
              <a:lnSpc>
                <a:spcPct val="150000"/>
              </a:lnSpc>
              <a:buFont typeface="Arial" panose="020B0604020202020204" pitchFamily="34" charset="0"/>
              <a:buChar char="•"/>
            </a:pPr>
            <a:r>
              <a:rPr lang="en-US" sz="2400"/>
              <a:t>Difficulty dealing with challenges to routine</a:t>
            </a:r>
            <a:endParaRPr lang="en-US" sz="2400"/>
          </a:p>
          <a:p>
            <a:pPr marL="285750" indent="-285750">
              <a:lnSpc>
                <a:spcPct val="150000"/>
              </a:lnSpc>
              <a:buFont typeface="Arial" panose="020B0604020202020204" pitchFamily="34" charset="0"/>
              <a:buChar char="•"/>
            </a:pPr>
            <a:r>
              <a:rPr lang="en-US" sz="2400"/>
              <a:t>Lack of awareness to danger</a:t>
            </a:r>
            <a:endParaRPr lang="en-US" sz="2400"/>
          </a:p>
        </p:txBody>
      </p:sp>
    </p:spTree>
  </p:cSld>
  <p:clrMapOvr>
    <a:masterClrMapping/>
  </p:clrMapOvr>
  <p:transition/>
</p:sld>
</file>

<file path=ppt/tags/tag1.xml><?xml version="1.0" encoding="utf-8"?>
<p:tagLst xmlns:p="http://schemas.openxmlformats.org/presentationml/2006/main">
  <p:tag name="AS_NET" val="6.0.28"/>
  <p:tag name="AS_OS" val="Unix 5.15.0.1044"/>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细">
      <a:majorFont>
        <a:latin typeface="Calibri Light"/>
        <a:ea typeface="微软雅黑"/>
        <a:cs typeface="Arial"/>
      </a:majorFont>
      <a:minorFont>
        <a:latin typeface="Calibri"/>
        <a:ea typeface="微软雅黑 Light"/>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细">
      <a:majorFont>
        <a:latin typeface="Calibri Light"/>
        <a:ea typeface="微软雅黑"/>
        <a:cs typeface="Arial"/>
      </a:majorFont>
      <a:minorFont>
        <a:latin typeface="Calibri"/>
        <a:ea typeface="微软雅黑 Light"/>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细">
      <a:majorFont>
        <a:latin typeface="Calibri Light"/>
        <a:ea typeface="微软雅黑"/>
        <a:cs typeface="Arial"/>
      </a:majorFont>
      <a:minorFont>
        <a:latin typeface="Calibri"/>
        <a:ea typeface="微软雅黑 Light"/>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细">
      <a:majorFont>
        <a:latin typeface="Calibri Light"/>
        <a:ea typeface="微软雅黑"/>
        <a:cs typeface="Arial"/>
      </a:majorFont>
      <a:minorFont>
        <a:latin typeface="Calibri"/>
        <a:ea typeface="微软雅黑 Light"/>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9944</Words>
  <Application>WPS Presentation</Application>
  <PresentationFormat>On-screen Show (4:3)</PresentationFormat>
  <Paragraphs>411</Paragraphs>
  <Slides>28</Slides>
  <Notes>2</Notes>
  <HiddenSlides>0</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28</vt:i4>
      </vt:variant>
    </vt:vector>
  </HeadingPairs>
  <TitlesOfParts>
    <vt:vector size="44" baseType="lpstr">
      <vt:lpstr>Arial</vt:lpstr>
      <vt:lpstr>SimSun</vt:lpstr>
      <vt:lpstr>Wingdings</vt:lpstr>
      <vt:lpstr>Calibri</vt:lpstr>
      <vt:lpstr>Calibri</vt:lpstr>
      <vt:lpstr>Calibri Light</vt:lpstr>
      <vt:lpstr>Microsoft YaHei</vt:lpstr>
      <vt:lpstr>Arial Unicode MS</vt:lpstr>
      <vt:lpstr>Calibri Light</vt:lpstr>
      <vt:lpstr>Tahoma</vt:lpstr>
      <vt:lpstr>Microsoft YaHei Light</vt:lpstr>
      <vt:lpstr>Office Theme</vt:lpstr>
      <vt:lpstr>Office Theme</vt:lpstr>
      <vt:lpstr>Office Theme</vt:lpstr>
      <vt:lpstr>Office Theme</vt:lpstr>
      <vt:lpstr>Office Theme</vt:lpstr>
      <vt:lpstr>Autism Sprectrum Disorder</vt:lpstr>
      <vt:lpstr>GROUP MEMBERS</vt:lpstr>
      <vt:lpstr>PowerPoint 演示文稿</vt:lpstr>
      <vt:lpstr>PowerPoint 演示文稿</vt:lpstr>
      <vt:lpstr>INTRODUCTION</vt:lpstr>
      <vt:lpstr>   What is ASD?</vt:lpstr>
      <vt:lpstr>WHAT IS THE CAUSE OF AUTISM?</vt:lpstr>
      <vt:lpstr>Diagrams</vt:lpstr>
      <vt:lpstr>Signs of Autism</vt:lpstr>
      <vt:lpstr>Signs of Autism</vt:lpstr>
      <vt:lpstr>Treatment therapies for autism</vt:lpstr>
      <vt:lpstr>Treatment therapies for autism</vt:lpstr>
      <vt:lpstr>Technology used in Autism detection</vt:lpstr>
      <vt:lpstr>Machine Learning Algorithms used in detection survey.(ABIDE dataset is used)</vt:lpstr>
      <vt:lpstr>ML Algorithms Details</vt:lpstr>
      <vt:lpstr>ML Algorithms Details – Conti-</vt:lpstr>
      <vt:lpstr>Final Selected Model/s</vt:lpstr>
      <vt:lpstr>System Architecture</vt:lpstr>
      <vt:lpstr>Result Comparison with Different Algos</vt:lpstr>
      <vt:lpstr> Datasets used in the Experiment</vt:lpstr>
      <vt:lpstr>   Questions in Dataset </vt:lpstr>
      <vt:lpstr>   Questions in Dataset</vt:lpstr>
      <vt:lpstr>  Model Evaluation Chart</vt:lpstr>
      <vt:lpstr>Model Evaluation Chart</vt:lpstr>
      <vt:lpstr>Future Plans</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Brijit Adak</cp:lastModifiedBy>
  <cp:revision>22</cp:revision>
  <cp:lastPrinted>2024-04-03T18:41:00Z</cp:lastPrinted>
  <dcterms:created xsi:type="dcterms:W3CDTF">2024-04-03T18:41:00Z</dcterms:created>
  <dcterms:modified xsi:type="dcterms:W3CDTF">2024-05-20T16:15:27Z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B1D87BCAFEFA4A5C8A4C81671E48AB7B_12</vt:lpwstr>
  </property>
  <property fmtid="{D5CDD505-2E9C-101B-9397-08002B2CF9AE}" pid="3" name="KSOProductBuildVer">
    <vt:lpwstr>1033-12.2.0.16909</vt:lpwstr>
  </property>
</Properties>
</file>